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 id="2147483732" r:id="rId2"/>
  </p:sldMasterIdLst>
  <p:sldIdLst>
    <p:sldId id="256" r:id="rId3"/>
    <p:sldId id="266" r:id="rId4"/>
    <p:sldId id="267" r:id="rId5"/>
    <p:sldId id="268" r:id="rId6"/>
    <p:sldId id="259" r:id="rId7"/>
    <p:sldId id="257" r:id="rId8"/>
    <p:sldId id="260" r:id="rId9"/>
    <p:sldId id="269" r:id="rId10"/>
    <p:sldId id="261" r:id="rId11"/>
    <p:sldId id="262" r:id="rId12"/>
    <p:sldId id="263" r:id="rId13"/>
    <p:sldId id="264" r:id="rId14"/>
    <p:sldId id="265" r:id="rId15"/>
    <p:sldId id="270" r:id="rId16"/>
    <p:sldId id="271" r:id="rId17"/>
    <p:sldId id="272" r:id="rId18"/>
    <p:sldId id="27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47AFF"/>
    <a:srgbClr val="FFCB3F"/>
    <a:srgbClr val="371B4E"/>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AD034B7-5C0E-9B47-A8DD-257E336B6136}" type="datetimeFigureOut">
              <a:rPr lang="en-US" smtClean="0"/>
              <a:t>2/21/2013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C57A5EA-B5BA-FD45-80A5-CDA2F3E31BCF}"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D034B7-5C0E-9B47-A8DD-257E336B6136}" type="datetimeFigureOut">
              <a:rPr lang="en-US" smtClean="0"/>
              <a:t>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7A5EA-B5BA-FD45-80A5-CDA2F3E31BC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C57A5EA-B5BA-FD45-80A5-CDA2F3E31BCF}"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D034B7-5C0E-9B47-A8DD-257E336B6136}" type="datetimeFigureOut">
              <a:rPr lang="en-US" smtClean="0"/>
              <a:t>2/21/2013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D034B7-5C0E-9B47-A8DD-257E336B6136}" type="datetimeFigureOut">
              <a:rPr lang="en-US" smtClean="0"/>
              <a:t>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7A5EA-B5BA-FD45-80A5-CDA2F3E31BCF}" type="slidenum">
              <a:rPr lang="en-US" smtClean="0"/>
              <a:t>‹#›</a:t>
            </a:fld>
            <a:endParaRPr lang="en-US"/>
          </a:p>
        </p:txBody>
      </p:sp>
    </p:spTree>
    <p:extLst>
      <p:ext uri="{BB962C8B-B14F-4D97-AF65-F5344CB8AC3E}">
        <p14:creationId xmlns:p14="http://schemas.microsoft.com/office/powerpoint/2010/main" val="35404669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D034B7-5C0E-9B47-A8DD-257E336B6136}" type="datetimeFigureOut">
              <a:rPr lang="en-US" smtClean="0"/>
              <a:t>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7A5EA-B5BA-FD45-80A5-CDA2F3E31BCF}" type="slidenum">
              <a:rPr lang="en-US" smtClean="0"/>
              <a:t>‹#›</a:t>
            </a:fld>
            <a:endParaRPr lang="en-US"/>
          </a:p>
        </p:txBody>
      </p:sp>
    </p:spTree>
    <p:extLst>
      <p:ext uri="{BB962C8B-B14F-4D97-AF65-F5344CB8AC3E}">
        <p14:creationId xmlns:p14="http://schemas.microsoft.com/office/powerpoint/2010/main" val="518142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D034B7-5C0E-9B47-A8DD-257E336B6136}" type="datetimeFigureOut">
              <a:rPr lang="en-US" smtClean="0"/>
              <a:t>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7A5EA-B5BA-FD45-80A5-CDA2F3E31BCF}" type="slidenum">
              <a:rPr lang="en-US" smtClean="0"/>
              <a:t>‹#›</a:t>
            </a:fld>
            <a:endParaRPr lang="en-US"/>
          </a:p>
        </p:txBody>
      </p:sp>
    </p:spTree>
    <p:extLst>
      <p:ext uri="{BB962C8B-B14F-4D97-AF65-F5344CB8AC3E}">
        <p14:creationId xmlns:p14="http://schemas.microsoft.com/office/powerpoint/2010/main" val="4061837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D034B7-5C0E-9B47-A8DD-257E336B6136}" type="datetimeFigureOut">
              <a:rPr lang="en-US" smtClean="0"/>
              <a:t>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7A5EA-B5BA-FD45-80A5-CDA2F3E31BCF}" type="slidenum">
              <a:rPr lang="en-US" smtClean="0"/>
              <a:t>‹#›</a:t>
            </a:fld>
            <a:endParaRPr lang="en-US"/>
          </a:p>
        </p:txBody>
      </p:sp>
    </p:spTree>
    <p:extLst>
      <p:ext uri="{BB962C8B-B14F-4D97-AF65-F5344CB8AC3E}">
        <p14:creationId xmlns:p14="http://schemas.microsoft.com/office/powerpoint/2010/main" val="3694253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D034B7-5C0E-9B47-A8DD-257E336B6136}" type="datetimeFigureOut">
              <a:rPr lang="en-US" smtClean="0"/>
              <a:t>2/21/2013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57A5EA-B5BA-FD45-80A5-CDA2F3E31BCF}" type="slidenum">
              <a:rPr lang="en-US" smtClean="0"/>
              <a:t>‹#›</a:t>
            </a:fld>
            <a:endParaRPr lang="en-US"/>
          </a:p>
        </p:txBody>
      </p:sp>
    </p:spTree>
    <p:extLst>
      <p:ext uri="{BB962C8B-B14F-4D97-AF65-F5344CB8AC3E}">
        <p14:creationId xmlns:p14="http://schemas.microsoft.com/office/powerpoint/2010/main" val="19684053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D034B7-5C0E-9B47-A8DD-257E336B6136}" type="datetimeFigureOut">
              <a:rPr lang="en-US" smtClean="0"/>
              <a:t>2/21/2013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57A5EA-B5BA-FD45-80A5-CDA2F3E31BCF}" type="slidenum">
              <a:rPr lang="en-US" smtClean="0"/>
              <a:t>‹#›</a:t>
            </a:fld>
            <a:endParaRPr lang="en-US"/>
          </a:p>
        </p:txBody>
      </p:sp>
    </p:spTree>
    <p:extLst>
      <p:ext uri="{BB962C8B-B14F-4D97-AF65-F5344CB8AC3E}">
        <p14:creationId xmlns:p14="http://schemas.microsoft.com/office/powerpoint/2010/main" val="35692242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D034B7-5C0E-9B47-A8DD-257E336B6136}" type="datetimeFigureOut">
              <a:rPr lang="en-US" smtClean="0"/>
              <a:t>2/21/2013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57A5EA-B5BA-FD45-80A5-CDA2F3E31BCF}" type="slidenum">
              <a:rPr lang="en-US" smtClean="0"/>
              <a:t>‹#›</a:t>
            </a:fld>
            <a:endParaRPr lang="en-US"/>
          </a:p>
        </p:txBody>
      </p:sp>
    </p:spTree>
    <p:extLst>
      <p:ext uri="{BB962C8B-B14F-4D97-AF65-F5344CB8AC3E}">
        <p14:creationId xmlns:p14="http://schemas.microsoft.com/office/powerpoint/2010/main" val="32447642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D034B7-5C0E-9B47-A8DD-257E336B6136}" type="datetimeFigureOut">
              <a:rPr lang="en-US" smtClean="0"/>
              <a:t>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7A5EA-B5BA-FD45-80A5-CDA2F3E31BCF}" type="slidenum">
              <a:rPr lang="en-US" smtClean="0"/>
              <a:t>‹#›</a:t>
            </a:fld>
            <a:endParaRPr lang="en-US"/>
          </a:p>
        </p:txBody>
      </p:sp>
    </p:spTree>
    <p:extLst>
      <p:ext uri="{BB962C8B-B14F-4D97-AF65-F5344CB8AC3E}">
        <p14:creationId xmlns:p14="http://schemas.microsoft.com/office/powerpoint/2010/main" val="3908916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AD034B7-5C0E-9B47-A8DD-257E336B6136}" type="datetimeFigureOut">
              <a:rPr lang="en-US" smtClean="0"/>
              <a:t>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C57A5EA-B5BA-FD45-80A5-CDA2F3E31BCF}"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D034B7-5C0E-9B47-A8DD-257E336B6136}" type="datetimeFigureOut">
              <a:rPr lang="en-US" smtClean="0"/>
              <a:t>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7A5EA-B5BA-FD45-80A5-CDA2F3E31BCF}" type="slidenum">
              <a:rPr lang="en-US" smtClean="0"/>
              <a:t>‹#›</a:t>
            </a:fld>
            <a:endParaRPr lang="en-US"/>
          </a:p>
        </p:txBody>
      </p:sp>
    </p:spTree>
    <p:extLst>
      <p:ext uri="{BB962C8B-B14F-4D97-AF65-F5344CB8AC3E}">
        <p14:creationId xmlns:p14="http://schemas.microsoft.com/office/powerpoint/2010/main" val="7786083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D034B7-5C0E-9B47-A8DD-257E336B6136}" type="datetimeFigureOut">
              <a:rPr lang="en-US" smtClean="0"/>
              <a:t>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7A5EA-B5BA-FD45-80A5-CDA2F3E31BCF}" type="slidenum">
              <a:rPr lang="en-US" smtClean="0"/>
              <a:t>‹#›</a:t>
            </a:fld>
            <a:endParaRPr lang="en-US"/>
          </a:p>
        </p:txBody>
      </p:sp>
    </p:spTree>
    <p:extLst>
      <p:ext uri="{BB962C8B-B14F-4D97-AF65-F5344CB8AC3E}">
        <p14:creationId xmlns:p14="http://schemas.microsoft.com/office/powerpoint/2010/main" val="11205673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D034B7-5C0E-9B47-A8DD-257E336B6136}" type="datetimeFigureOut">
              <a:rPr lang="en-US" smtClean="0"/>
              <a:t>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7A5EA-B5BA-FD45-80A5-CDA2F3E31BCF}" type="slidenum">
              <a:rPr lang="en-US" smtClean="0"/>
              <a:t>‹#›</a:t>
            </a:fld>
            <a:endParaRPr lang="en-US"/>
          </a:p>
        </p:txBody>
      </p:sp>
    </p:spTree>
    <p:extLst>
      <p:ext uri="{BB962C8B-B14F-4D97-AF65-F5344CB8AC3E}">
        <p14:creationId xmlns:p14="http://schemas.microsoft.com/office/powerpoint/2010/main" val="1267240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CAD034B7-5C0E-9B47-A8DD-257E336B6136}" type="datetimeFigureOut">
              <a:rPr lang="en-US" smtClean="0"/>
              <a:t>2/21/2013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C57A5EA-B5BA-FD45-80A5-CDA2F3E31BCF}"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AD034B7-5C0E-9B47-A8DD-257E336B6136}" type="datetimeFigureOut">
              <a:rPr lang="en-US" smtClean="0"/>
              <a:t>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7A5EA-B5BA-FD45-80A5-CDA2F3E31BCF}"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AD034B7-5C0E-9B47-A8DD-257E336B6136}" type="datetimeFigureOut">
              <a:rPr lang="en-US" smtClean="0"/>
              <a:t>2/21/2013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C57A5EA-B5BA-FD45-80A5-CDA2F3E31BCF}"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AD034B7-5C0E-9B47-A8DD-257E336B6136}" type="datetimeFigureOut">
              <a:rPr lang="en-US" smtClean="0"/>
              <a:t>2/21/2013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C57A5EA-B5BA-FD45-80A5-CDA2F3E31BC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AD034B7-5C0E-9B47-A8DD-257E336B6136}" type="datetimeFigureOut">
              <a:rPr lang="en-US" smtClean="0"/>
              <a:t>2/21/2013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C57A5EA-B5BA-FD45-80A5-CDA2F3E31BC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C57A5EA-B5BA-FD45-80A5-CDA2F3E31BCF}"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AD034B7-5C0E-9B47-A8DD-257E336B6136}" type="datetimeFigureOut">
              <a:rPr lang="en-US" smtClean="0"/>
              <a:t>2/21/2013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C57A5EA-B5BA-FD45-80A5-CDA2F3E31BCF}"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AD034B7-5C0E-9B47-A8DD-257E336B6136}" type="datetimeFigureOut">
              <a:rPr lang="en-US" smtClean="0"/>
              <a:t>2/21/2013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accent6">
                <a:lumMod val="40000"/>
                <a:lumOff val="6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AD034B7-5C0E-9B47-A8DD-257E336B6136}" type="datetimeFigureOut">
              <a:rPr lang="en-US" smtClean="0"/>
              <a:t>2/21/2013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C57A5EA-B5BA-FD45-80A5-CDA2F3E31BCF}"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D034B7-5C0E-9B47-A8DD-257E336B6136}" type="datetimeFigureOut">
              <a:rPr lang="en-US" smtClean="0"/>
              <a:t>2/21/2013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57A5EA-B5BA-FD45-80A5-CDA2F3E31BCF}" type="slidenum">
              <a:rPr lang="en-US" smtClean="0"/>
              <a:t>‹#›</a:t>
            </a:fld>
            <a:endParaRPr lang="en-US"/>
          </a:p>
        </p:txBody>
      </p:sp>
    </p:spTree>
    <p:extLst>
      <p:ext uri="{BB962C8B-B14F-4D97-AF65-F5344CB8AC3E}">
        <p14:creationId xmlns:p14="http://schemas.microsoft.com/office/powerpoint/2010/main" val="229075720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www.britannica.com/EBchecked/topic/218844/Freikorps"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firstworldwar.com/atoz/shellshock.htm"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www.redcross.org/about-us/history"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history.state.gov/milestones/1914-1920/FourteenPoints"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history.state.gov/milestones/1914-1920/ParisPeace"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62771" y="264118"/>
            <a:ext cx="7772400" cy="1470025"/>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a:cs typeface="Baskerville Old Face"/>
              </a:rPr>
              <a:t>The Peace and Post-War Rebuilding</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askerville Old Face"/>
              <a:cs typeface="Baskerville Old Face"/>
            </a:endParaRPr>
          </a:p>
        </p:txBody>
      </p:sp>
      <p:sp>
        <p:nvSpPr>
          <p:cNvPr id="3" name="Subtitle 2"/>
          <p:cNvSpPr>
            <a:spLocks noGrp="1"/>
          </p:cNvSpPr>
          <p:nvPr>
            <p:ph type="subTitle" idx="1"/>
          </p:nvPr>
        </p:nvSpPr>
        <p:spPr>
          <a:xfrm>
            <a:off x="1275385" y="5105400"/>
            <a:ext cx="6400800" cy="1752600"/>
          </a:xfrm>
        </p:spPr>
        <p:txBody>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By Priyanka Vaddi</a:t>
            </a: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476768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in the Middle East</a:t>
            </a:r>
            <a:endParaRPr lang="en-US" dirty="0"/>
          </a:p>
        </p:txBody>
      </p:sp>
      <p:sp>
        <p:nvSpPr>
          <p:cNvPr id="3" name="TextBox 2"/>
          <p:cNvSpPr txBox="1"/>
          <p:nvPr/>
        </p:nvSpPr>
        <p:spPr>
          <a:xfrm>
            <a:off x="413723" y="1416091"/>
            <a:ext cx="8284082" cy="5062924"/>
          </a:xfrm>
          <a:prstGeom prst="rect">
            <a:avLst/>
          </a:prstGeom>
          <a:noFill/>
        </p:spPr>
        <p:txBody>
          <a:bodyPr wrap="square" rtlCol="0">
            <a:spAutoFit/>
          </a:bodyPr>
          <a:lstStyle/>
          <a:p>
            <a:pPr marL="285750" indent="-285750">
              <a:buFont typeface="Wingdings" charset="2"/>
              <a:buChar char="§"/>
            </a:pPr>
            <a:r>
              <a:rPr lang="en-US" sz="1700" dirty="0" smtClean="0"/>
              <a:t>There was a final treaty with Turkey ( August 1920).</a:t>
            </a:r>
          </a:p>
          <a:p>
            <a:pPr marL="285750" indent="-285750">
              <a:buFont typeface="Wingdings" charset="2"/>
              <a:buChar char="§"/>
            </a:pPr>
            <a:r>
              <a:rPr lang="en-US" sz="1700" dirty="0" smtClean="0"/>
              <a:t> There were indigenous movements in the Ottoman Empire; a nationalist movement brought Mustafa Kemal to power.</a:t>
            </a:r>
            <a:endParaRPr lang="en-US" sz="1700" dirty="0"/>
          </a:p>
          <a:p>
            <a:pPr marL="285750" indent="-285750">
              <a:buFont typeface="Wingdings" charset="2"/>
              <a:buChar char="§"/>
            </a:pPr>
            <a:r>
              <a:rPr lang="en-US" sz="1700" dirty="0" smtClean="0"/>
              <a:t>The independence of Arabia was also recognized. </a:t>
            </a:r>
            <a:endParaRPr lang="en-US" sz="1700" dirty="0"/>
          </a:p>
          <a:p>
            <a:pPr marL="285750" indent="-285750">
              <a:buFont typeface="Wingdings" charset="2"/>
              <a:buChar char="§"/>
            </a:pPr>
            <a:r>
              <a:rPr lang="en-US" sz="1700" dirty="0" smtClean="0"/>
              <a:t>There was need for political order in the eastern shores of the Mediterranean. Some temporary solutions were made.</a:t>
            </a:r>
            <a:endParaRPr lang="en-US" sz="1700" dirty="0"/>
          </a:p>
          <a:p>
            <a:pPr marL="285750" indent="-285750">
              <a:buFont typeface="Wingdings" charset="2"/>
              <a:buChar char="§"/>
            </a:pPr>
            <a:r>
              <a:rPr lang="en-US" sz="1700" dirty="0" smtClean="0"/>
              <a:t>British foreign secretary, Arthur Balfour .</a:t>
            </a:r>
          </a:p>
          <a:p>
            <a:pPr marL="742950" lvl="1" indent="-285750">
              <a:buFont typeface="Wingdings" charset="2"/>
              <a:buChar char="§"/>
            </a:pPr>
            <a:r>
              <a:rPr lang="en-US" sz="1700" dirty="0" smtClean="0"/>
              <a:t>The Balfour Declaration</a:t>
            </a:r>
          </a:p>
          <a:p>
            <a:pPr marL="1200150" lvl="2" indent="-285750">
              <a:buFont typeface="Wingdings" charset="2"/>
              <a:buChar char="§"/>
            </a:pPr>
            <a:r>
              <a:rPr lang="en-US" sz="1700" dirty="0" smtClean="0"/>
              <a:t>A “ national home” for Jews in Palestine</a:t>
            </a:r>
          </a:p>
          <a:p>
            <a:pPr marL="1200150" lvl="2" indent="-285750">
              <a:buFont typeface="Wingdings" charset="2"/>
              <a:buChar char="§"/>
            </a:pPr>
            <a:r>
              <a:rPr lang="en-US" sz="1700" dirty="0" smtClean="0"/>
              <a:t>Guaranteed rights for Muslims. </a:t>
            </a:r>
          </a:p>
          <a:p>
            <a:pPr marL="285750" indent="-285750">
              <a:buFont typeface="Wingdings" charset="2"/>
              <a:buChar char="§"/>
            </a:pPr>
            <a:r>
              <a:rPr lang="en-US" sz="1700" dirty="0" smtClean="0"/>
              <a:t>Colonial Mandates</a:t>
            </a:r>
          </a:p>
          <a:p>
            <a:pPr marL="742950" lvl="1" indent="-285750">
              <a:buFont typeface="Wingdings" charset="2"/>
              <a:buChar char="§"/>
            </a:pPr>
            <a:r>
              <a:rPr lang="en-US" sz="1700" dirty="0" smtClean="0"/>
              <a:t>The colonial territories of the Ottoman Empire and Germany were made “ mandates” of the League, and were divided into “ classes”. </a:t>
            </a:r>
            <a:endParaRPr lang="en-US" sz="1700" dirty="0"/>
          </a:p>
          <a:p>
            <a:pPr marL="742950" lvl="1" indent="-285750">
              <a:buFont typeface="Wingdings" charset="2"/>
              <a:buChar char="§"/>
            </a:pPr>
            <a:r>
              <a:rPr lang="en-US" sz="1700" dirty="0" smtClean="0"/>
              <a:t>Britain, France, south Africa, Australia and New Zealand were administrators for the colonial mandates. </a:t>
            </a:r>
          </a:p>
          <a:p>
            <a:pPr marL="1200150" lvl="2" indent="-285750">
              <a:buFont typeface="Wingdings" charset="2"/>
              <a:buChar char="§"/>
            </a:pPr>
            <a:r>
              <a:rPr lang="en-US" sz="1700" dirty="0" smtClean="0"/>
              <a:t>Class A: </a:t>
            </a:r>
            <a:r>
              <a:rPr lang="en-US" sz="1700" dirty="0"/>
              <a:t>u</a:t>
            </a:r>
            <a:r>
              <a:rPr lang="en-US" sz="1700" dirty="0" smtClean="0"/>
              <a:t>nder British and French rule; considered on the verge of self- government.</a:t>
            </a:r>
          </a:p>
          <a:p>
            <a:pPr marL="1200150" lvl="2" indent="-285750">
              <a:buFont typeface="Wingdings" charset="2"/>
              <a:buChar char="§"/>
            </a:pPr>
            <a:r>
              <a:rPr lang="en-US" sz="1700" dirty="0" smtClean="0"/>
              <a:t>Class B: most of the reassigned African territories. </a:t>
            </a:r>
          </a:p>
          <a:p>
            <a:pPr marL="1200150" lvl="2" indent="-285750">
              <a:buFont typeface="Wingdings" charset="2"/>
              <a:buChar char="§"/>
            </a:pPr>
            <a:r>
              <a:rPr lang="en-US" sz="1700" dirty="0" smtClean="0"/>
              <a:t>Class C: mainly Pacific islands, ruled as colonies. </a:t>
            </a:r>
            <a:endParaRPr lang="en-US" sz="1700" dirty="0"/>
          </a:p>
        </p:txBody>
      </p:sp>
    </p:spTree>
    <p:extLst>
      <p:ext uri="{BB962C8B-B14F-4D97-AF65-F5344CB8AC3E}">
        <p14:creationId xmlns:p14="http://schemas.microsoft.com/office/powerpoint/2010/main" val="3418601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in Europe’s Position</a:t>
            </a:r>
            <a:endParaRPr lang="en-US" dirty="0"/>
          </a:p>
        </p:txBody>
      </p:sp>
      <p:sp>
        <p:nvSpPr>
          <p:cNvPr id="5" name="TextBox 4"/>
          <p:cNvSpPr txBox="1"/>
          <p:nvPr/>
        </p:nvSpPr>
        <p:spPr>
          <a:xfrm>
            <a:off x="529181" y="1414418"/>
            <a:ext cx="8207109" cy="5339923"/>
          </a:xfrm>
          <a:prstGeom prst="rect">
            <a:avLst/>
          </a:prstGeom>
          <a:noFill/>
        </p:spPr>
        <p:txBody>
          <a:bodyPr wrap="square" rtlCol="0">
            <a:spAutoFit/>
          </a:bodyPr>
          <a:lstStyle/>
          <a:p>
            <a:pPr marL="285750" indent="-285750">
              <a:buFont typeface="Wingdings" charset="2"/>
              <a:buChar char="§"/>
            </a:pPr>
            <a:r>
              <a:rPr lang="en-US" sz="1700" dirty="0" smtClean="0"/>
              <a:t>China and Siam ( Thailand), had eliminated many of the treaties that gave special rights to European states. </a:t>
            </a:r>
          </a:p>
          <a:p>
            <a:pPr marL="285750" indent="-285750">
              <a:buFont typeface="Wingdings" charset="2"/>
              <a:buChar char="§"/>
            </a:pPr>
            <a:r>
              <a:rPr lang="en-US" sz="1700" dirty="0" smtClean="0"/>
              <a:t>Nationalist groups began to demand self-government in South Africa, Madagascar, India, and Egypt. </a:t>
            </a:r>
          </a:p>
          <a:p>
            <a:pPr marL="285750" indent="-285750">
              <a:buFont typeface="Wingdings" charset="2"/>
              <a:buChar char="§"/>
            </a:pPr>
            <a:r>
              <a:rPr lang="en-US" sz="1700" dirty="0" smtClean="0"/>
              <a:t> A Pan-African Congress took place in February 1919.</a:t>
            </a:r>
          </a:p>
          <a:p>
            <a:pPr marL="742950" lvl="1" indent="-285750">
              <a:buFont typeface="Wingdings" charset="2"/>
              <a:buChar char="§"/>
            </a:pPr>
            <a:r>
              <a:rPr lang="en-US" sz="1700" dirty="0" smtClean="0"/>
              <a:t>African and Africa-American leaders met to rally for better treatment from the European powers. </a:t>
            </a:r>
          </a:p>
          <a:p>
            <a:pPr marL="285750" indent="-285750">
              <a:buFont typeface="Wingdings" charset="2"/>
              <a:buChar char="§"/>
            </a:pPr>
            <a:r>
              <a:rPr lang="en-US" sz="1700" dirty="0" smtClean="0"/>
              <a:t>Many nationalists started to abandon their moderate plans for the objective of complete independence form the colonial powers.</a:t>
            </a:r>
          </a:p>
          <a:p>
            <a:pPr marL="285750" indent="-285750">
              <a:buFont typeface="Wingdings" charset="2"/>
              <a:buChar char="§"/>
            </a:pPr>
            <a:r>
              <a:rPr lang="en-US" sz="1700" dirty="0" smtClean="0"/>
              <a:t>While Europe had been weakened, its suppliers, such as Chile and Cuba, that have a single valuable crop have benefited. </a:t>
            </a:r>
          </a:p>
          <a:p>
            <a:pPr marL="285750" indent="-285750">
              <a:buFont typeface="Wingdings" charset="2"/>
              <a:buChar char="§"/>
            </a:pPr>
            <a:r>
              <a:rPr lang="en-US" sz="1700" dirty="0" smtClean="0"/>
              <a:t>The United States and Japan were the two that most benefited.</a:t>
            </a:r>
          </a:p>
          <a:p>
            <a:pPr marL="742950" lvl="1" indent="-285750">
              <a:buFont typeface="Wingdings" charset="2"/>
              <a:buChar char="§"/>
            </a:pPr>
            <a:r>
              <a:rPr lang="en-US" sz="1700" dirty="0" smtClean="0"/>
              <a:t> Japan sold munitions and weapons, and had replaced German traders.</a:t>
            </a:r>
          </a:p>
          <a:p>
            <a:pPr marL="742950" lvl="1" indent="-285750">
              <a:buFont typeface="Wingdings" charset="2"/>
              <a:buChar char="§"/>
            </a:pPr>
            <a:r>
              <a:rPr lang="en-US" sz="1700" dirty="0" smtClean="0"/>
              <a:t>In America, steel productions doubled, and the U.S. had a large new, merchant fleet.</a:t>
            </a:r>
          </a:p>
          <a:p>
            <a:pPr marL="285750" indent="-285750">
              <a:buFont typeface="Wingdings" charset="2"/>
              <a:buChar char="§"/>
            </a:pPr>
            <a:r>
              <a:rPr lang="en-US" sz="1700" dirty="0" smtClean="0"/>
              <a:t>Improved communications have opened up possibilities for trade independent of Europe. </a:t>
            </a:r>
          </a:p>
          <a:p>
            <a:pPr marL="742950" lvl="1" indent="-285750">
              <a:buFont typeface="Wingdings" charset="2"/>
              <a:buChar char="§"/>
            </a:pPr>
            <a:r>
              <a:rPr lang="en-US" sz="1700" dirty="0" smtClean="0"/>
              <a:t>In America, steel productions doubled, and the U.S. had a large new, merchant fleet.</a:t>
            </a:r>
          </a:p>
          <a:p>
            <a:pPr marL="742950" lvl="1" indent="-285750">
              <a:buFont typeface="Wingdings" charset="2"/>
              <a:buChar char="§"/>
            </a:pPr>
            <a:endParaRPr lang="en-US" dirty="0"/>
          </a:p>
        </p:txBody>
      </p:sp>
    </p:spTree>
    <p:extLst>
      <p:ext uri="{BB962C8B-B14F-4D97-AF65-F5344CB8AC3E}">
        <p14:creationId xmlns:p14="http://schemas.microsoft.com/office/powerpoint/2010/main" val="802682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Disillusionment</a:t>
            </a:r>
            <a:endParaRPr lang="en-US" dirty="0"/>
          </a:p>
        </p:txBody>
      </p:sp>
      <p:sp>
        <p:nvSpPr>
          <p:cNvPr id="3" name="TextBox 2"/>
          <p:cNvSpPr txBox="1"/>
          <p:nvPr/>
        </p:nvSpPr>
        <p:spPr>
          <a:xfrm>
            <a:off x="558045" y="1366308"/>
            <a:ext cx="8197488" cy="4539704"/>
          </a:xfrm>
          <a:prstGeom prst="rect">
            <a:avLst/>
          </a:prstGeom>
          <a:noFill/>
        </p:spPr>
        <p:txBody>
          <a:bodyPr wrap="square" rtlCol="0">
            <a:spAutoFit/>
          </a:bodyPr>
          <a:lstStyle/>
          <a:p>
            <a:pPr marL="285750" indent="-285750">
              <a:buFont typeface="Wingdings" charset="2"/>
              <a:buChar char="§"/>
            </a:pPr>
            <a:r>
              <a:rPr lang="en-US" sz="1700" dirty="0" smtClean="0"/>
              <a:t>The democratic leaders did not manage to find a place for Russia in the conference. </a:t>
            </a:r>
          </a:p>
          <a:p>
            <a:pPr marL="285750" indent="-285750">
              <a:buFont typeface="Wingdings" charset="2"/>
              <a:buChar char="§"/>
            </a:pPr>
            <a:r>
              <a:rPr lang="en-US" sz="1700" dirty="0" smtClean="0"/>
              <a:t>They also did not take into account the social and economical complexities of Eastern Europe. </a:t>
            </a:r>
          </a:p>
          <a:p>
            <a:pPr marL="285750" indent="-285750">
              <a:buFont typeface="Wingdings" charset="2"/>
              <a:buChar char="§"/>
            </a:pPr>
            <a:r>
              <a:rPr lang="en-US" sz="1700" dirty="0" smtClean="0"/>
              <a:t>They stirred nationalist movements, but they can see the dangers of nationalism. </a:t>
            </a:r>
          </a:p>
          <a:p>
            <a:pPr marL="285750" indent="-285750">
              <a:buFont typeface="Wingdings" charset="2"/>
              <a:buChar char="§"/>
            </a:pPr>
            <a:r>
              <a:rPr lang="en-US" sz="1700" dirty="0" smtClean="0"/>
              <a:t>These leaders didn’t understand yet the amount of change that had happened.</a:t>
            </a:r>
          </a:p>
          <a:p>
            <a:pPr marL="285750" indent="-285750">
              <a:buFont typeface="Wingdings" charset="2"/>
              <a:buChar char="§"/>
            </a:pPr>
            <a:r>
              <a:rPr lang="en-US" sz="1700" dirty="0" smtClean="0"/>
              <a:t>America failed to assume the role of moral leadership. </a:t>
            </a:r>
          </a:p>
          <a:p>
            <a:pPr marL="742950" lvl="1" indent="-285750">
              <a:buFont typeface="Wingdings" charset="2"/>
              <a:buChar char="§"/>
            </a:pPr>
            <a:r>
              <a:rPr lang="en-US" sz="1700" dirty="0" smtClean="0"/>
              <a:t>U.S. Congress refused to approve American membership in the League of Nations. </a:t>
            </a:r>
            <a:endParaRPr lang="en-US" sz="1700" dirty="0"/>
          </a:p>
          <a:p>
            <a:pPr marL="285750" indent="-285750">
              <a:buFont typeface="Wingdings" charset="2"/>
              <a:buChar char="§"/>
            </a:pPr>
            <a:r>
              <a:rPr lang="en-US" sz="1700" dirty="0" smtClean="0"/>
              <a:t>The French who had dropped demands to weaken Germany for the promise of American and British protection, were alienated.</a:t>
            </a:r>
          </a:p>
          <a:p>
            <a:pPr marL="285750" indent="-285750">
              <a:buFont typeface="Wingdings" charset="2"/>
              <a:buChar char="§"/>
            </a:pPr>
            <a:r>
              <a:rPr lang="en-US" sz="1700" dirty="0" smtClean="0"/>
              <a:t>China also refused to sign the treaty because, of some terms that gave Japan extensive rights in China. </a:t>
            </a:r>
          </a:p>
          <a:p>
            <a:pPr marL="285750" indent="-285750">
              <a:buFont typeface="Wingdings" charset="2"/>
              <a:buChar char="§"/>
            </a:pPr>
            <a:r>
              <a:rPr lang="en-US" sz="1700" dirty="0" smtClean="0"/>
              <a:t>English Economist, John Maynard Keynes</a:t>
            </a:r>
          </a:p>
          <a:p>
            <a:pPr marL="742950" lvl="1" indent="-285750">
              <a:buFont typeface="Wingdings" charset="2"/>
              <a:buChar char="§"/>
            </a:pPr>
            <a:r>
              <a:rPr lang="en-US" sz="1700" dirty="0" smtClean="0"/>
              <a:t>Denounced the reparations by arguing that the Allies owed each other more money than Germany could pay, and the reparations were only slowing down the recovery of Europe’s economy. </a:t>
            </a:r>
          </a:p>
        </p:txBody>
      </p:sp>
    </p:spTree>
    <p:extLst>
      <p:ext uri="{BB962C8B-B14F-4D97-AF65-F5344CB8AC3E}">
        <p14:creationId xmlns:p14="http://schemas.microsoft.com/office/powerpoint/2010/main" val="1418112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Underdevelopment</a:t>
            </a:r>
            <a:endParaRPr lang="en-US" dirty="0"/>
          </a:p>
        </p:txBody>
      </p:sp>
      <p:sp>
        <p:nvSpPr>
          <p:cNvPr id="3" name="TextBox 2"/>
          <p:cNvSpPr txBox="1"/>
          <p:nvPr/>
        </p:nvSpPr>
        <p:spPr>
          <a:xfrm>
            <a:off x="301752" y="1520258"/>
            <a:ext cx="8534400" cy="4524316"/>
          </a:xfrm>
          <a:prstGeom prst="rect">
            <a:avLst/>
          </a:prstGeom>
          <a:noFill/>
        </p:spPr>
        <p:txBody>
          <a:bodyPr wrap="square" rtlCol="0">
            <a:spAutoFit/>
          </a:bodyPr>
          <a:lstStyle/>
          <a:p>
            <a:pPr marL="285750" indent="-285750">
              <a:buFont typeface="Wingdings" charset="2"/>
              <a:buChar char="§"/>
            </a:pPr>
            <a:r>
              <a:rPr lang="en-US" dirty="0" smtClean="0"/>
              <a:t>The New independent nations needed to build reliable systems for administration.</a:t>
            </a:r>
          </a:p>
          <a:p>
            <a:pPr marL="285750" indent="-285750">
              <a:buFont typeface="Wingdings" charset="2"/>
              <a:buChar char="§"/>
            </a:pPr>
            <a:endParaRPr lang="en-US" dirty="0" smtClean="0"/>
          </a:p>
          <a:p>
            <a:pPr marL="285750" indent="-285750">
              <a:buFont typeface="Wingdings" charset="2"/>
              <a:buChar char="§"/>
            </a:pPr>
            <a:r>
              <a:rPr lang="en-US" dirty="0" smtClean="0"/>
              <a:t>National tariffs were more harmful than helpful.</a:t>
            </a:r>
          </a:p>
          <a:p>
            <a:pPr marL="285750" indent="-285750">
              <a:buFont typeface="Wingdings" charset="2"/>
              <a:buChar char="§"/>
            </a:pPr>
            <a:endParaRPr lang="en-US" dirty="0" smtClean="0"/>
          </a:p>
          <a:p>
            <a:pPr marL="285750" indent="-285750">
              <a:buFont typeface="Wingdings" charset="2"/>
              <a:buChar char="§"/>
            </a:pPr>
            <a:r>
              <a:rPr lang="en-US" dirty="0" smtClean="0"/>
              <a:t>Help from the League of Nations was essential to the economic developments.</a:t>
            </a:r>
          </a:p>
          <a:p>
            <a:pPr marL="285750" indent="-285750">
              <a:buFont typeface="Wingdings" charset="2"/>
              <a:buChar char="§"/>
            </a:pPr>
            <a:endParaRPr lang="en-US" dirty="0" smtClean="0"/>
          </a:p>
          <a:p>
            <a:pPr marL="285750" indent="-285750">
              <a:buFont typeface="Wingdings" charset="2"/>
              <a:buChar char="§"/>
            </a:pPr>
            <a:r>
              <a:rPr lang="en-US" dirty="0" smtClean="0"/>
              <a:t>Austria and Czechoslovakia were the only one with advanced industries to compete in the European markets.</a:t>
            </a:r>
          </a:p>
          <a:p>
            <a:pPr marL="285750" indent="-285750">
              <a:buFont typeface="Wingdings" charset="2"/>
              <a:buChar char="§"/>
            </a:pPr>
            <a:endParaRPr lang="en-US" dirty="0" smtClean="0"/>
          </a:p>
          <a:p>
            <a:pPr marL="285750" indent="-285750">
              <a:buFont typeface="Wingdings" charset="2"/>
              <a:buChar char="§"/>
            </a:pPr>
            <a:r>
              <a:rPr lang="en-US" dirty="0" smtClean="0"/>
              <a:t>Independence meant</a:t>
            </a:r>
          </a:p>
          <a:p>
            <a:pPr marL="742950" lvl="1" indent="-285750">
              <a:buFont typeface="Wingdings" charset="2"/>
              <a:buChar char="§"/>
            </a:pPr>
            <a:r>
              <a:rPr lang="en-US" dirty="0" smtClean="0"/>
              <a:t>Eviction of “ foreign” landlords</a:t>
            </a:r>
          </a:p>
          <a:p>
            <a:pPr marL="742950" lvl="1" indent="-285750">
              <a:buFont typeface="Wingdings" charset="2"/>
              <a:buChar char="§"/>
            </a:pPr>
            <a:r>
              <a:rPr lang="en-US" dirty="0" smtClean="0"/>
              <a:t>Breakup of large Baltic estates</a:t>
            </a:r>
          </a:p>
          <a:p>
            <a:pPr marL="742950" lvl="1" indent="-285750">
              <a:buFont typeface="Wingdings" charset="2"/>
              <a:buChar char="§"/>
            </a:pPr>
            <a:r>
              <a:rPr lang="en-US" dirty="0" smtClean="0"/>
              <a:t>Land reform in Bulgaria, Romania and Czechoslovakia</a:t>
            </a:r>
          </a:p>
          <a:p>
            <a:pPr marL="742950" lvl="1" indent="-285750">
              <a:buFont typeface="Wingdings" charset="2"/>
              <a:buChar char="§"/>
            </a:pPr>
            <a:r>
              <a:rPr lang="en-US" dirty="0" smtClean="0"/>
              <a:t>There measures led to accusations of special treatment to favored nationalities.</a:t>
            </a:r>
          </a:p>
        </p:txBody>
      </p:sp>
    </p:spTree>
    <p:extLst>
      <p:ext uri="{BB962C8B-B14F-4D97-AF65-F5344CB8AC3E}">
        <p14:creationId xmlns:p14="http://schemas.microsoft.com/office/powerpoint/2010/main" val="3603254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Ethnic Conflict</a:t>
            </a:r>
            <a:endParaRPr lang="en-US" dirty="0"/>
          </a:p>
        </p:txBody>
      </p:sp>
      <p:sp>
        <p:nvSpPr>
          <p:cNvPr id="3" name="TextBox 2"/>
          <p:cNvSpPr txBox="1"/>
          <p:nvPr/>
        </p:nvSpPr>
        <p:spPr>
          <a:xfrm>
            <a:off x="301752" y="1577989"/>
            <a:ext cx="8534400" cy="1200329"/>
          </a:xfrm>
          <a:prstGeom prst="rect">
            <a:avLst/>
          </a:prstGeom>
          <a:noFill/>
        </p:spPr>
        <p:txBody>
          <a:bodyPr wrap="square" rtlCol="0">
            <a:spAutoFit/>
          </a:bodyPr>
          <a:lstStyle/>
          <a:p>
            <a:pPr marL="285750" indent="-285750">
              <a:buFont typeface="Wingdings" charset="2"/>
              <a:buChar char="§"/>
            </a:pPr>
            <a:r>
              <a:rPr lang="en-US" dirty="0" smtClean="0"/>
              <a:t>Resentment to favoritism of nationalities</a:t>
            </a:r>
          </a:p>
          <a:p>
            <a:pPr marL="742950" lvl="1" indent="-285750">
              <a:buFont typeface="Wingdings" charset="2"/>
              <a:buChar char="§"/>
            </a:pPr>
            <a:r>
              <a:rPr lang="en-US" dirty="0" smtClean="0"/>
              <a:t>Peasant parties</a:t>
            </a:r>
          </a:p>
          <a:p>
            <a:pPr marL="1200150" lvl="2" indent="-285750">
              <a:buFont typeface="Wingdings" charset="2"/>
              <a:buChar char="§"/>
            </a:pPr>
            <a:r>
              <a:rPr lang="en-US" dirty="0" smtClean="0"/>
              <a:t>Combined agrarian radicalism with modern populism</a:t>
            </a:r>
          </a:p>
          <a:p>
            <a:pPr marL="1200150" lvl="2" indent="-285750">
              <a:buFont typeface="Wingdings" charset="2"/>
              <a:buChar char="§"/>
            </a:pPr>
            <a:r>
              <a:rPr lang="en-US" dirty="0" smtClean="0"/>
              <a:t>Soon dominated most of Eastern Europe</a:t>
            </a:r>
          </a:p>
        </p:txBody>
      </p:sp>
      <p:sp>
        <p:nvSpPr>
          <p:cNvPr id="5" name="TextBox 4"/>
          <p:cNvSpPr txBox="1"/>
          <p:nvPr/>
        </p:nvSpPr>
        <p:spPr>
          <a:xfrm>
            <a:off x="301752" y="2778318"/>
            <a:ext cx="8432050" cy="3139321"/>
          </a:xfrm>
          <a:prstGeom prst="rect">
            <a:avLst/>
          </a:prstGeom>
          <a:noFill/>
        </p:spPr>
        <p:txBody>
          <a:bodyPr wrap="square" rtlCol="0">
            <a:spAutoFit/>
          </a:bodyPr>
          <a:lstStyle/>
          <a:p>
            <a:pPr marL="285750" indent="-285750">
              <a:buFont typeface="Wingdings" charset="2"/>
              <a:buChar char="§"/>
            </a:pPr>
            <a:r>
              <a:rPr lang="en-US" dirty="0" smtClean="0"/>
              <a:t>Economic and social conflicts were supported by ethnic and religious differences.</a:t>
            </a:r>
          </a:p>
          <a:p>
            <a:pPr marL="285750" indent="-285750">
              <a:buFont typeface="Wingdings" charset="2"/>
              <a:buChar char="§"/>
            </a:pPr>
            <a:r>
              <a:rPr lang="en-US" dirty="0" smtClean="0"/>
              <a:t>Anti-Semitism was prevalent in Poland and Romania especially. </a:t>
            </a:r>
          </a:p>
          <a:p>
            <a:pPr marL="285750" indent="-285750">
              <a:buFont typeface="Wingdings" charset="2"/>
              <a:buChar char="§"/>
            </a:pPr>
            <a:r>
              <a:rPr lang="en-US" dirty="0" smtClean="0"/>
              <a:t>In Yugoslavia there was conflict between the Greek Orthodox Serbians and the Roman Catholic Croatians and Slovenes.</a:t>
            </a:r>
          </a:p>
          <a:p>
            <a:pPr marL="285750" indent="-285750">
              <a:buFont typeface="Wingdings" charset="2"/>
              <a:buChar char="§"/>
            </a:pPr>
            <a:r>
              <a:rPr lang="en-US" dirty="0" smtClean="0"/>
              <a:t>Macedonia was divided among Yugoslavia, Greece and Bulgaria</a:t>
            </a:r>
          </a:p>
          <a:p>
            <a:pPr marL="742950" lvl="1" indent="-285750">
              <a:buFont typeface="Wingdings" charset="2"/>
              <a:buChar char="§"/>
            </a:pPr>
            <a:r>
              <a:rPr lang="en-US" dirty="0" smtClean="0"/>
              <a:t>Agitated Macedonians in all three countries staged an insurrection in Bulgaria from 1923-1925.</a:t>
            </a:r>
          </a:p>
          <a:p>
            <a:pPr marL="285750" indent="-285750">
              <a:buFont typeface="Wingdings" charset="2"/>
              <a:buChar char="§"/>
            </a:pPr>
            <a:r>
              <a:rPr lang="en-US" dirty="0" smtClean="0"/>
              <a:t>Czechoslovakia, under President Tomas Masaryk and its foreign minister Edvard Benes became the poster-child for the order, freedom and prosperity of democracy.</a:t>
            </a:r>
          </a:p>
        </p:txBody>
      </p:sp>
    </p:spTree>
    <p:extLst>
      <p:ext uri="{BB962C8B-B14F-4D97-AF65-F5344CB8AC3E}">
        <p14:creationId xmlns:p14="http://schemas.microsoft.com/office/powerpoint/2010/main" val="3543920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Weimar Republic</a:t>
            </a:r>
            <a:endParaRPr lang="en-US" dirty="0"/>
          </a:p>
        </p:txBody>
      </p:sp>
      <p:sp>
        <p:nvSpPr>
          <p:cNvPr id="3" name="TextBox 2"/>
          <p:cNvSpPr txBox="1"/>
          <p:nvPr/>
        </p:nvSpPr>
        <p:spPr>
          <a:xfrm>
            <a:off x="375237" y="1606855"/>
            <a:ext cx="8389918" cy="3139321"/>
          </a:xfrm>
          <a:prstGeom prst="rect">
            <a:avLst/>
          </a:prstGeom>
          <a:noFill/>
        </p:spPr>
        <p:txBody>
          <a:bodyPr wrap="square" rtlCol="0">
            <a:spAutoFit/>
          </a:bodyPr>
          <a:lstStyle/>
          <a:p>
            <a:pPr marL="285750" indent="-285750">
              <a:buFont typeface="Wingdings" charset="2"/>
              <a:buChar char="§"/>
            </a:pPr>
            <a:r>
              <a:rPr lang="en-US" dirty="0" smtClean="0"/>
              <a:t>Germany established its provisional government in time to sign the armistice</a:t>
            </a:r>
            <a:r>
              <a:rPr lang="en-US" dirty="0" smtClean="0"/>
              <a:t>.</a:t>
            </a:r>
            <a:endParaRPr lang="en-US" dirty="0" smtClean="0"/>
          </a:p>
          <a:p>
            <a:pPr marL="285750" indent="-285750">
              <a:buFont typeface="Wingdings" charset="2"/>
              <a:buChar char="§"/>
            </a:pPr>
            <a:r>
              <a:rPr lang="en-US" dirty="0" smtClean="0"/>
              <a:t>In fear of a communist revolution, the government made a deal with the </a:t>
            </a:r>
            <a:r>
              <a:rPr lang="en-US" dirty="0" smtClean="0"/>
              <a:t>army</a:t>
            </a:r>
          </a:p>
          <a:p>
            <a:pPr marL="742950" lvl="1" indent="-285750">
              <a:buFont typeface="Wingdings" charset="2"/>
              <a:buChar char="§"/>
            </a:pPr>
            <a:r>
              <a:rPr lang="en-US" dirty="0" smtClean="0"/>
              <a:t>General Wilhelm </a:t>
            </a:r>
            <a:r>
              <a:rPr lang="en-US" dirty="0" err="1" smtClean="0"/>
              <a:t>Groener</a:t>
            </a:r>
            <a:r>
              <a:rPr lang="en-US" dirty="0" smtClean="0"/>
              <a:t>, replaced </a:t>
            </a:r>
            <a:r>
              <a:rPr lang="en-US" dirty="0" err="1" smtClean="0"/>
              <a:t>Ludendroff</a:t>
            </a:r>
            <a:endParaRPr lang="en-US" dirty="0" smtClean="0"/>
          </a:p>
          <a:p>
            <a:pPr marL="742950" lvl="1" indent="-285750">
              <a:buFont typeface="Wingdings" charset="2"/>
              <a:buChar char="§"/>
            </a:pPr>
            <a:r>
              <a:rPr lang="en-US" dirty="0" smtClean="0"/>
              <a:t>Promised to assist the government if they don’t interfere with the army’s affairs.</a:t>
            </a:r>
          </a:p>
          <a:p>
            <a:pPr marL="742950" lvl="1" indent="-285750">
              <a:buFont typeface="Wingdings" charset="2"/>
              <a:buChar char="§"/>
            </a:pPr>
            <a:r>
              <a:rPr lang="en-US" dirty="0" smtClean="0"/>
              <a:t>President </a:t>
            </a:r>
            <a:r>
              <a:rPr lang="en-US" dirty="0" err="1" smtClean="0"/>
              <a:t>Freidrich</a:t>
            </a:r>
            <a:r>
              <a:rPr lang="en-US" dirty="0" smtClean="0"/>
              <a:t> Ebert accepted</a:t>
            </a:r>
          </a:p>
          <a:p>
            <a:pPr marL="742950" lvl="1" indent="-285750">
              <a:buFont typeface="Wingdings" charset="2"/>
              <a:buChar char="§"/>
            </a:pPr>
            <a:r>
              <a:rPr lang="en-US" dirty="0" smtClean="0"/>
              <a:t>In an uprising, Rosa Luxemburg was murdered</a:t>
            </a:r>
          </a:p>
          <a:p>
            <a:pPr marL="1200150" lvl="2" indent="-285750">
              <a:buFont typeface="Wingdings" charset="2"/>
              <a:buChar char="§"/>
            </a:pPr>
            <a:r>
              <a:rPr lang="en-US" dirty="0" smtClean="0"/>
              <a:t>Lasting blow to the radical left.</a:t>
            </a:r>
            <a:endParaRPr lang="en-US" dirty="0" smtClean="0"/>
          </a:p>
          <a:p>
            <a:pPr marL="285750" indent="-285750">
              <a:buFont typeface="Wingdings" charset="2"/>
              <a:buChar char="§"/>
            </a:pPr>
            <a:r>
              <a:rPr lang="en-US" dirty="0" smtClean="0"/>
              <a:t>Elections for a constituent assembly in January 1919</a:t>
            </a:r>
            <a:r>
              <a:rPr lang="en-US" dirty="0" smtClean="0"/>
              <a:t>.</a:t>
            </a:r>
            <a:endParaRPr lang="en-US" dirty="0" smtClean="0"/>
          </a:p>
          <a:p>
            <a:pPr marL="285750" indent="-285750">
              <a:buFont typeface="Wingdings" charset="2"/>
              <a:buChar char="§"/>
            </a:pPr>
            <a:r>
              <a:rPr lang="en-US" dirty="0" smtClean="0"/>
              <a:t>The </a:t>
            </a:r>
            <a:r>
              <a:rPr lang="en-US" dirty="0" smtClean="0"/>
              <a:t>Reichsrat, upper house, </a:t>
            </a:r>
            <a:r>
              <a:rPr lang="en-US" dirty="0" smtClean="0"/>
              <a:t>remained the same but with less power.</a:t>
            </a:r>
          </a:p>
          <a:p>
            <a:pPr marL="285750" indent="-285750">
              <a:buFont typeface="Wingdings" charset="2"/>
              <a:buChar char="§"/>
            </a:pPr>
            <a:endParaRPr lang="en-US" dirty="0"/>
          </a:p>
        </p:txBody>
      </p:sp>
      <p:sp>
        <p:nvSpPr>
          <p:cNvPr id="4" name="TextBox 3"/>
          <p:cNvSpPr txBox="1"/>
          <p:nvPr/>
        </p:nvSpPr>
        <p:spPr>
          <a:xfrm>
            <a:off x="-586909" y="788995"/>
            <a:ext cx="184666"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1901313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German Inflation</a:t>
            </a:r>
            <a:endParaRPr lang="en-US" dirty="0"/>
          </a:p>
        </p:txBody>
      </p:sp>
      <p:sp>
        <p:nvSpPr>
          <p:cNvPr id="3" name="TextBox 2"/>
          <p:cNvSpPr txBox="1"/>
          <p:nvPr/>
        </p:nvSpPr>
        <p:spPr>
          <a:xfrm>
            <a:off x="221942" y="1562470"/>
            <a:ext cx="8753382" cy="3139321"/>
          </a:xfrm>
          <a:prstGeom prst="rect">
            <a:avLst/>
          </a:prstGeom>
          <a:noFill/>
        </p:spPr>
        <p:txBody>
          <a:bodyPr wrap="square" rtlCol="0">
            <a:spAutoFit/>
          </a:bodyPr>
          <a:lstStyle/>
          <a:p>
            <a:pPr marL="285750" indent="-285750">
              <a:buFont typeface="Wingdings" pitchFamily="2" charset="2"/>
              <a:buChar char="§"/>
            </a:pPr>
            <a:r>
              <a:rPr lang="en-US" dirty="0" smtClean="0"/>
              <a:t>The German mark valued at 4 marks to 1 U.S. dollar in 1914 fell 9 to 1 in 1919.</a:t>
            </a:r>
          </a:p>
          <a:p>
            <a:pPr marL="285750" indent="-285750">
              <a:buFont typeface="Wingdings" pitchFamily="2" charset="2"/>
              <a:buChar char="§"/>
            </a:pPr>
            <a:endParaRPr lang="en-US" dirty="0" smtClean="0"/>
          </a:p>
          <a:p>
            <a:pPr marL="285750" indent="-285750">
              <a:buFont typeface="Wingdings" pitchFamily="2" charset="2"/>
              <a:buChar char="§"/>
            </a:pPr>
            <a:r>
              <a:rPr lang="en-US" dirty="0" smtClean="0"/>
              <a:t>In January 1923 $1 was worth 18,000 marks.</a:t>
            </a:r>
          </a:p>
          <a:p>
            <a:pPr marL="285750" indent="-285750">
              <a:buFont typeface="Wingdings" pitchFamily="2" charset="2"/>
              <a:buChar char="§"/>
            </a:pPr>
            <a:endParaRPr lang="en-US" dirty="0" smtClean="0"/>
          </a:p>
          <a:p>
            <a:pPr marL="285750" indent="-285750">
              <a:buFont typeface="Wingdings" pitchFamily="2" charset="2"/>
              <a:buChar char="§"/>
            </a:pPr>
            <a:r>
              <a:rPr lang="en-US" dirty="0" smtClean="0"/>
              <a:t>Eventually fell to 5 million to $1 in August .</a:t>
            </a:r>
          </a:p>
          <a:p>
            <a:pPr marL="285750" indent="-285750">
              <a:buFont typeface="Wingdings" pitchFamily="2" charset="2"/>
              <a:buChar char="§"/>
            </a:pPr>
            <a:endParaRPr lang="en-US" dirty="0" smtClean="0"/>
          </a:p>
          <a:p>
            <a:pPr marL="285750" indent="-285750">
              <a:buFont typeface="Wingdings" pitchFamily="2" charset="2"/>
              <a:buChar char="§"/>
            </a:pPr>
            <a:r>
              <a:rPr lang="en-US" dirty="0" smtClean="0"/>
              <a:t>By November a newspaper could sell for 100 billion marks.</a:t>
            </a:r>
          </a:p>
          <a:p>
            <a:pPr marL="285750" indent="-285750">
              <a:buFont typeface="Wingdings" pitchFamily="2" charset="2"/>
              <a:buChar char="§"/>
            </a:pPr>
            <a:endParaRPr lang="en-US" dirty="0" smtClean="0"/>
          </a:p>
          <a:p>
            <a:pPr marL="285750" indent="-285750">
              <a:buFont typeface="Wingdings" pitchFamily="2" charset="2"/>
              <a:buChar char="§"/>
            </a:pPr>
            <a:r>
              <a:rPr lang="en-US" dirty="0" smtClean="0"/>
              <a:t>By the end of the year, the government imposed new financial measures</a:t>
            </a:r>
          </a:p>
          <a:p>
            <a:pPr marL="742950" lvl="1" indent="-285750">
              <a:buFont typeface="Wingdings" pitchFamily="2" charset="2"/>
              <a:buChar char="§"/>
            </a:pPr>
            <a:r>
              <a:rPr lang="en-US" dirty="0" smtClean="0"/>
              <a:t>Recovery began slowly</a:t>
            </a:r>
          </a:p>
          <a:p>
            <a:pPr marL="742950" lvl="1" indent="-285750">
              <a:buFont typeface="Wingdings" pitchFamily="2" charset="2"/>
              <a:buChar char="§"/>
            </a:pPr>
            <a:r>
              <a:rPr lang="en-US" dirty="0" smtClean="0"/>
              <a:t>But fell again to the pattern in late 1920s</a:t>
            </a:r>
            <a:endParaRPr lang="en-US" dirty="0"/>
          </a:p>
        </p:txBody>
      </p:sp>
    </p:spTree>
    <p:extLst>
      <p:ext uri="{BB962C8B-B14F-4D97-AF65-F5344CB8AC3E}">
        <p14:creationId xmlns:p14="http://schemas.microsoft.com/office/powerpoint/2010/main" val="3099499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Established Democracies</a:t>
            </a:r>
            <a:endParaRPr lang="en-US" dirty="0"/>
          </a:p>
        </p:txBody>
      </p:sp>
      <p:sp>
        <p:nvSpPr>
          <p:cNvPr id="4" name="TextBox 3"/>
          <p:cNvSpPr txBox="1"/>
          <p:nvPr/>
        </p:nvSpPr>
        <p:spPr>
          <a:xfrm>
            <a:off x="301752" y="1597981"/>
            <a:ext cx="8534400" cy="3139321"/>
          </a:xfrm>
          <a:prstGeom prst="rect">
            <a:avLst/>
          </a:prstGeom>
          <a:noFill/>
        </p:spPr>
        <p:txBody>
          <a:bodyPr wrap="square" rtlCol="0">
            <a:spAutoFit/>
          </a:bodyPr>
          <a:lstStyle/>
          <a:p>
            <a:pPr marL="285750" indent="-285750">
              <a:buFont typeface="Wingdings" pitchFamily="2" charset="2"/>
              <a:buChar char="§"/>
            </a:pPr>
            <a:r>
              <a:rPr lang="en-US" dirty="0" smtClean="0"/>
              <a:t>Marxists felt strengthened by the Soviet Union.</a:t>
            </a:r>
          </a:p>
          <a:p>
            <a:pPr marL="285750" indent="-285750">
              <a:buFont typeface="Wingdings" pitchFamily="2" charset="2"/>
              <a:buChar char="§"/>
            </a:pPr>
            <a:r>
              <a:rPr lang="en-US" dirty="0" smtClean="0"/>
              <a:t>Founding of Communist parties</a:t>
            </a:r>
          </a:p>
          <a:p>
            <a:pPr marL="285750" indent="-285750">
              <a:buFont typeface="Wingdings" pitchFamily="2" charset="2"/>
              <a:buChar char="§"/>
            </a:pPr>
            <a:endParaRPr lang="en-US" dirty="0" smtClean="0"/>
          </a:p>
          <a:p>
            <a:pPr marL="285750" indent="-285750">
              <a:buFont typeface="Wingdings" pitchFamily="2" charset="2"/>
              <a:buChar char="§"/>
            </a:pPr>
            <a:r>
              <a:rPr lang="en-US" dirty="0" smtClean="0"/>
              <a:t>Women’s lives</a:t>
            </a:r>
          </a:p>
          <a:p>
            <a:pPr marL="742950" lvl="1" indent="-285750">
              <a:buFont typeface="Wingdings" pitchFamily="2" charset="2"/>
              <a:buChar char="§"/>
            </a:pPr>
            <a:r>
              <a:rPr lang="en-US" dirty="0" smtClean="0"/>
              <a:t>Women’s Suffrage</a:t>
            </a:r>
          </a:p>
          <a:p>
            <a:pPr marL="742950" lvl="1" indent="-285750">
              <a:buFont typeface="Wingdings" pitchFamily="2" charset="2"/>
              <a:buChar char="§"/>
            </a:pPr>
            <a:r>
              <a:rPr lang="en-US" dirty="0" smtClean="0"/>
              <a:t>Adopted in Scandinavian countries.</a:t>
            </a:r>
          </a:p>
          <a:p>
            <a:pPr marL="285750" indent="-285750">
              <a:buFont typeface="Wingdings" pitchFamily="2" charset="2"/>
              <a:buChar char="§"/>
            </a:pPr>
            <a:r>
              <a:rPr lang="en-US" dirty="0" smtClean="0"/>
              <a:t>Recovery in France</a:t>
            </a:r>
          </a:p>
          <a:p>
            <a:endParaRPr lang="en-US" dirty="0" smtClean="0"/>
          </a:p>
          <a:p>
            <a:pPr marL="285750" indent="-285750">
              <a:buFont typeface="Wingdings" pitchFamily="2" charset="2"/>
              <a:buChar char="§"/>
            </a:pPr>
            <a:endParaRPr lang="en-US" dirty="0" smtClean="0"/>
          </a:p>
          <a:p>
            <a:pPr marL="285750" indent="-285750">
              <a:buFont typeface="Wingdings" pitchFamily="2" charset="2"/>
              <a:buChar char="§"/>
            </a:pPr>
            <a:endParaRPr lang="en-US" dirty="0"/>
          </a:p>
          <a:p>
            <a:pPr marL="285750" indent="-285750">
              <a:buFont typeface="Wingdings" pitchFamily="2" charset="2"/>
              <a:buChar char="§"/>
            </a:pPr>
            <a:endParaRPr lang="en-US" dirty="0"/>
          </a:p>
        </p:txBody>
      </p:sp>
    </p:spTree>
    <p:extLst>
      <p:ext uri="{BB962C8B-B14F-4D97-AF65-F5344CB8AC3E}">
        <p14:creationId xmlns:p14="http://schemas.microsoft.com/office/powerpoint/2010/main" val="3405129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WWI</a:t>
            </a:r>
            <a:endParaRPr lang="en-US" dirty="0"/>
          </a:p>
        </p:txBody>
      </p:sp>
      <p:sp>
        <p:nvSpPr>
          <p:cNvPr id="3" name="TextBox 2"/>
          <p:cNvSpPr txBox="1"/>
          <p:nvPr/>
        </p:nvSpPr>
        <p:spPr>
          <a:xfrm>
            <a:off x="199563" y="1337442"/>
            <a:ext cx="8636589" cy="8094524"/>
          </a:xfrm>
          <a:prstGeom prst="rect">
            <a:avLst/>
          </a:prstGeom>
          <a:noFill/>
        </p:spPr>
        <p:txBody>
          <a:bodyPr wrap="square" rtlCol="0">
            <a:spAutoFit/>
          </a:bodyPr>
          <a:lstStyle/>
          <a:p>
            <a:endParaRPr lang="en-US" dirty="0"/>
          </a:p>
          <a:p>
            <a:pPr marL="285750" indent="-285750">
              <a:buFont typeface="Wingdings" charset="2"/>
              <a:buChar char="§"/>
            </a:pPr>
            <a:r>
              <a:rPr lang="en-US" sz="1600" dirty="0" smtClean="0"/>
              <a:t>New governments had risen and the old ones were shaken.</a:t>
            </a:r>
          </a:p>
          <a:p>
            <a:pPr marL="742950" lvl="1" indent="-285750">
              <a:buFont typeface="Wingdings" charset="2"/>
              <a:buChar char="§"/>
            </a:pPr>
            <a:r>
              <a:rPr lang="en-US" sz="1600" dirty="0" smtClean="0"/>
              <a:t> Radical groups in Germany had staged revolts</a:t>
            </a:r>
          </a:p>
          <a:p>
            <a:pPr marL="1200150" lvl="2" indent="-285750">
              <a:buFont typeface="Wingdings" charset="2"/>
              <a:buChar char="§"/>
            </a:pPr>
            <a:r>
              <a:rPr lang="en-US" sz="1600" b="1" dirty="0" smtClean="0">
                <a:hlinkClick r:id="rId2"/>
              </a:rPr>
              <a:t>Freikorps</a:t>
            </a:r>
            <a:r>
              <a:rPr lang="en-US" sz="1600" dirty="0" smtClean="0"/>
              <a:t>- (Free corps) mercenary squads of former soldiers that are available to anyone who would pay them.</a:t>
            </a:r>
          </a:p>
          <a:p>
            <a:pPr marL="285750" indent="-285750">
              <a:buFont typeface="Wingdings" charset="2"/>
              <a:buChar char="§"/>
            </a:pPr>
            <a:r>
              <a:rPr lang="en-US" sz="1600" dirty="0" smtClean="0"/>
              <a:t>The governments that were victorious would be held more responsible for peacetime needs. </a:t>
            </a:r>
          </a:p>
          <a:p>
            <a:pPr marL="285750" indent="-285750">
              <a:buFont typeface="Wingdings" charset="2"/>
              <a:buChar char="§"/>
            </a:pPr>
            <a:r>
              <a:rPr lang="en-US" sz="1600" dirty="0" smtClean="0"/>
              <a:t>Inflation was apparent, </a:t>
            </a:r>
          </a:p>
          <a:p>
            <a:pPr marL="285750" indent="-285750">
              <a:buFont typeface="Wingdings" charset="2"/>
              <a:buChar char="§"/>
            </a:pPr>
            <a:r>
              <a:rPr lang="en-US" sz="1600" dirty="0" smtClean="0"/>
              <a:t>The social classes were drastically affected</a:t>
            </a:r>
          </a:p>
          <a:p>
            <a:pPr marL="742950" lvl="1" indent="-285750">
              <a:buFont typeface="Wingdings" charset="2"/>
              <a:buChar char="§"/>
            </a:pPr>
            <a:r>
              <a:rPr lang="en-US" sz="1600" dirty="0" smtClean="0"/>
              <a:t> Aristocracy and elites had weakened</a:t>
            </a:r>
          </a:p>
          <a:p>
            <a:pPr marL="742950" lvl="1" indent="-285750">
              <a:buFont typeface="Wingdings" charset="2"/>
              <a:buChar char="§"/>
            </a:pPr>
            <a:r>
              <a:rPr lang="en-US" sz="1600" dirty="0" smtClean="0"/>
              <a:t>Workers were pretty well off</a:t>
            </a:r>
          </a:p>
          <a:p>
            <a:pPr marL="742950" lvl="1" indent="-285750">
              <a:buFont typeface="Wingdings" charset="2"/>
              <a:buChar char="§"/>
            </a:pPr>
            <a:r>
              <a:rPr lang="en-US" sz="1600" dirty="0" smtClean="0"/>
              <a:t>Trade unions used their influence to maintain shorter hours and higher pay.</a:t>
            </a:r>
          </a:p>
          <a:p>
            <a:pPr marL="742950" lvl="1" indent="-285750">
              <a:buFont typeface="Wingdings" charset="2"/>
              <a:buChar char="§"/>
            </a:pPr>
            <a:r>
              <a:rPr lang="en-US" sz="1600" dirty="0" smtClean="0"/>
              <a:t>Peasants were also fine</a:t>
            </a:r>
          </a:p>
          <a:p>
            <a:pPr marL="742950" lvl="1" indent="-285750">
              <a:buFont typeface="Wingdings" charset="2"/>
              <a:buChar char="§"/>
            </a:pPr>
            <a:r>
              <a:rPr lang="en-US" sz="1600" dirty="0" smtClean="0"/>
              <a:t>The demand in food + inflation helped them</a:t>
            </a:r>
          </a:p>
          <a:p>
            <a:pPr marL="285750" indent="-285750">
              <a:buFont typeface="Wingdings" charset="2"/>
              <a:buChar char="§"/>
            </a:pPr>
            <a:r>
              <a:rPr lang="en-US" sz="1600" dirty="0" smtClean="0"/>
              <a:t>Society was less restraining and more free.</a:t>
            </a:r>
          </a:p>
          <a:p>
            <a:pPr marL="742950" lvl="1" indent="-285750">
              <a:buFont typeface="Wingdings" charset="2"/>
              <a:buChar char="§"/>
            </a:pPr>
            <a:r>
              <a:rPr lang="en-US" sz="1600" dirty="0" smtClean="0"/>
              <a:t>Gentlemen were forced to use public transportation, and let go of top hats.</a:t>
            </a:r>
          </a:p>
          <a:p>
            <a:pPr marL="742950" lvl="1" indent="-285750">
              <a:buFont typeface="Wingdings" charset="2"/>
              <a:buChar char="§"/>
            </a:pPr>
            <a:r>
              <a:rPr lang="en-US" sz="1600" dirty="0" smtClean="0"/>
              <a:t>Women wore simpler dresses, shorter skirts </a:t>
            </a:r>
          </a:p>
          <a:p>
            <a:pPr marL="742950" lvl="1" indent="-285750">
              <a:buFont typeface="Wingdings" charset="2"/>
              <a:buChar char="§"/>
            </a:pPr>
            <a:r>
              <a:rPr lang="en-US" sz="1600" dirty="0" smtClean="0"/>
              <a:t>Working class women wore cosmetics and heels and smoked and drank in public.</a:t>
            </a:r>
          </a:p>
          <a:p>
            <a:pPr marL="742950" lvl="1" indent="-285750">
              <a:buFont typeface="Wingdings" charset="2"/>
              <a:buChar char="§"/>
            </a:pPr>
            <a:r>
              <a:rPr lang="en-US" sz="1600" dirty="0" smtClean="0"/>
              <a:t>Increase in crime and juvenile delinquency</a:t>
            </a:r>
          </a:p>
          <a:p>
            <a:pPr marL="742950" lvl="1" indent="-285750">
              <a:buFont typeface="Wingdings" charset="2"/>
              <a:buChar char="§"/>
            </a:pPr>
            <a:r>
              <a:rPr lang="en-US" sz="1600" dirty="0" smtClean="0"/>
              <a:t>Increased illegitimacy</a:t>
            </a:r>
          </a:p>
          <a:p>
            <a:pPr lvl="1"/>
            <a:endParaRPr lang="en-US" dirty="0" smtClean="0"/>
          </a:p>
          <a:p>
            <a:pPr marL="742950" lvl="1" indent="-285750">
              <a:buFont typeface="Wingdings" charset="2"/>
              <a:buChar char="§"/>
            </a:pPr>
            <a:endParaRPr lang="en-US" dirty="0"/>
          </a:p>
          <a:p>
            <a:pPr marL="742950" lvl="1" indent="-285750">
              <a:buFont typeface="Wingdings" charset="2"/>
              <a:buChar char="§"/>
            </a:pPr>
            <a:endParaRPr lang="en-US" dirty="0" smtClean="0"/>
          </a:p>
          <a:p>
            <a:pPr marL="742950" lvl="1" indent="-285750">
              <a:buFont typeface="Wingdings" charset="2"/>
              <a:buChar char="§"/>
            </a:pPr>
            <a:endParaRPr lang="en-US" dirty="0"/>
          </a:p>
          <a:p>
            <a:pPr marL="742950" lvl="1" indent="-285750">
              <a:buFont typeface="Wingdings" charset="2"/>
              <a:buChar char="§"/>
            </a:pPr>
            <a:endParaRPr lang="en-US" dirty="0" smtClean="0"/>
          </a:p>
          <a:p>
            <a:pPr marL="742950" lvl="1" indent="-285750">
              <a:buFont typeface="Wingdings" charset="2"/>
              <a:buChar char="§"/>
            </a:pPr>
            <a:endParaRPr lang="en-US" dirty="0"/>
          </a:p>
          <a:p>
            <a:pPr marL="742950" lvl="1" indent="-285750">
              <a:buFont typeface="Wingdings" charset="2"/>
              <a:buChar char="§"/>
            </a:pPr>
            <a:endParaRPr lang="en-US" dirty="0" smtClean="0"/>
          </a:p>
          <a:p>
            <a:pPr marL="742950" lvl="1" indent="-285750">
              <a:buFont typeface="Wingdings" charset="2"/>
              <a:buChar char="§"/>
            </a:pPr>
            <a:endParaRPr lang="en-US" dirty="0"/>
          </a:p>
          <a:p>
            <a:pPr marL="742950" lvl="1" indent="-285750">
              <a:buFont typeface="Wingdings" charset="2"/>
              <a:buChar char="§"/>
            </a:pPr>
            <a:endParaRPr lang="en-US" dirty="0" smtClean="0"/>
          </a:p>
          <a:p>
            <a:pPr marL="742950" lvl="1" indent="-285750">
              <a:buFont typeface="Wingdings" charset="2"/>
              <a:buChar char="§"/>
            </a:pPr>
            <a:endParaRPr lang="en-US" dirty="0" smtClean="0"/>
          </a:p>
          <a:p>
            <a:pPr lvl="2"/>
            <a:endParaRPr lang="en-US" sz="1600" dirty="0"/>
          </a:p>
        </p:txBody>
      </p:sp>
    </p:spTree>
    <p:extLst>
      <p:ext uri="{BB962C8B-B14F-4D97-AF65-F5344CB8AC3E}">
        <p14:creationId xmlns:p14="http://schemas.microsoft.com/office/powerpoint/2010/main" val="3691724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Psychological and Economical Effects</a:t>
            </a:r>
            <a:endParaRPr lang="en-US" dirty="0"/>
          </a:p>
        </p:txBody>
      </p:sp>
      <p:sp>
        <p:nvSpPr>
          <p:cNvPr id="4" name="TextBox 3"/>
          <p:cNvSpPr txBox="1"/>
          <p:nvPr/>
        </p:nvSpPr>
        <p:spPr>
          <a:xfrm>
            <a:off x="93569" y="1418898"/>
            <a:ext cx="3642618" cy="4801315"/>
          </a:xfrm>
          <a:prstGeom prst="rect">
            <a:avLst/>
          </a:prstGeom>
          <a:noFill/>
        </p:spPr>
        <p:txBody>
          <a:bodyPr wrap="square" rtlCol="0">
            <a:spAutoFit/>
          </a:bodyPr>
          <a:lstStyle/>
          <a:p>
            <a:pPr marL="285750" indent="-285750">
              <a:buFont typeface="Wingdings" charset="2"/>
              <a:buChar char="§"/>
            </a:pPr>
            <a:r>
              <a:rPr lang="en-US" dirty="0" smtClean="0"/>
              <a:t>Psychological effects</a:t>
            </a:r>
          </a:p>
          <a:p>
            <a:pPr marL="742950" lvl="1" indent="-285750">
              <a:buFont typeface="Wingdings" charset="2"/>
              <a:buChar char="§"/>
            </a:pPr>
            <a:r>
              <a:rPr lang="en-US" dirty="0" smtClean="0"/>
              <a:t>Following the war, instability was expected </a:t>
            </a:r>
          </a:p>
          <a:p>
            <a:pPr marL="742950" lvl="1" indent="-285750">
              <a:buFont typeface="Wingdings" charset="2"/>
              <a:buChar char="§"/>
            </a:pPr>
            <a:r>
              <a:rPr lang="en-US" dirty="0" smtClean="0"/>
              <a:t>There was a distrust of leaders and institutions</a:t>
            </a:r>
          </a:p>
          <a:p>
            <a:pPr marL="742950" lvl="1" indent="-285750">
              <a:buFont typeface="Wingdings" charset="2"/>
              <a:buChar char="§"/>
            </a:pPr>
            <a:r>
              <a:rPr lang="en-US" dirty="0" smtClean="0"/>
              <a:t>There was a split between those who had fought, and those who had continued back home. </a:t>
            </a:r>
          </a:p>
          <a:p>
            <a:pPr marL="742950" lvl="1" indent="-285750">
              <a:buFont typeface="Wingdings" charset="2"/>
              <a:buChar char="§"/>
            </a:pPr>
            <a:r>
              <a:rPr lang="en-US" dirty="0" smtClean="0"/>
              <a:t>Soldiers returning from the war would be scarred by it</a:t>
            </a:r>
          </a:p>
          <a:p>
            <a:pPr marL="1200150" lvl="2" indent="-285750">
              <a:buFont typeface="Wingdings" charset="2"/>
              <a:buChar char="§"/>
            </a:pPr>
            <a:r>
              <a:rPr lang="en-US" b="1" dirty="0" smtClean="0">
                <a:hlinkClick r:id="rId2"/>
              </a:rPr>
              <a:t>Shell shock</a:t>
            </a:r>
            <a:r>
              <a:rPr lang="en-US" dirty="0" smtClean="0"/>
              <a:t>- psychic distress from the constant shelling and watching friends and comrades die.</a:t>
            </a:r>
          </a:p>
        </p:txBody>
      </p:sp>
      <p:sp>
        <p:nvSpPr>
          <p:cNvPr id="6" name="TextBox 5"/>
          <p:cNvSpPr txBox="1"/>
          <p:nvPr/>
        </p:nvSpPr>
        <p:spPr>
          <a:xfrm>
            <a:off x="3982325" y="1418898"/>
            <a:ext cx="4784909" cy="2923848"/>
          </a:xfrm>
          <a:prstGeom prst="rect">
            <a:avLst/>
          </a:prstGeom>
          <a:noFill/>
        </p:spPr>
        <p:txBody>
          <a:bodyPr wrap="square" rtlCol="0">
            <a:spAutoFit/>
          </a:bodyPr>
          <a:lstStyle/>
          <a:p>
            <a:pPr marL="285750" indent="-285750">
              <a:buFont typeface="Wingdings" charset="2"/>
              <a:buChar char="§"/>
            </a:pPr>
            <a:r>
              <a:rPr lang="en-US" dirty="0" smtClean="0"/>
              <a:t>Economic Effects</a:t>
            </a:r>
          </a:p>
          <a:p>
            <a:pPr marL="742950" lvl="1" indent="-285750">
              <a:buFont typeface="Wingdings" charset="2"/>
              <a:buChar char="§"/>
            </a:pPr>
            <a:r>
              <a:rPr lang="en-US" dirty="0" smtClean="0"/>
              <a:t>To adjust to the scale of the war, certain technologies and industries had rapidly developed.</a:t>
            </a:r>
          </a:p>
          <a:p>
            <a:pPr marL="742950" lvl="1" indent="-285750">
              <a:buFont typeface="Wingdings" charset="2"/>
              <a:buChar char="§"/>
            </a:pPr>
            <a:r>
              <a:rPr lang="en-US" dirty="0" smtClean="0"/>
              <a:t>World trade and been disturbed and Europe, previously the world’s greatest creditor was now in debt. </a:t>
            </a:r>
          </a:p>
          <a:p>
            <a:pPr marL="742950" lvl="1" indent="-285750">
              <a:buFont typeface="Wingdings" charset="2"/>
              <a:buChar char="§"/>
            </a:pPr>
            <a:r>
              <a:rPr lang="en-US" dirty="0" smtClean="0"/>
              <a:t>Physical destruction of property was most intense in Belgium and France.</a:t>
            </a:r>
          </a:p>
          <a:p>
            <a:pPr marL="285750" indent="-285750">
              <a:buFont typeface="Wingdings" charset="2"/>
              <a:buChar char="§"/>
            </a:pPr>
            <a:endParaRPr lang="en-US" dirty="0" smtClean="0"/>
          </a:p>
        </p:txBody>
      </p:sp>
      <p:pic>
        <p:nvPicPr>
          <p:cNvPr id="7" name="Picture 6" descr="Unknown.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6187" y="3987512"/>
            <a:ext cx="3320855" cy="2635600"/>
          </a:xfrm>
          <a:prstGeom prst="rect">
            <a:avLst/>
          </a:prstGeom>
        </p:spPr>
      </p:pic>
      <p:sp>
        <p:nvSpPr>
          <p:cNvPr id="8" name="TextBox 7"/>
          <p:cNvSpPr txBox="1"/>
          <p:nvPr/>
        </p:nvSpPr>
        <p:spPr>
          <a:xfrm>
            <a:off x="7057042" y="4489141"/>
            <a:ext cx="1511107" cy="523220"/>
          </a:xfrm>
          <a:prstGeom prst="rect">
            <a:avLst/>
          </a:prstGeom>
          <a:noFill/>
        </p:spPr>
        <p:txBody>
          <a:bodyPr wrap="square" rtlCol="0">
            <a:spAutoFit/>
          </a:bodyPr>
          <a:lstStyle/>
          <a:p>
            <a:r>
              <a:rPr lang="en-US" sz="1400" dirty="0" smtClean="0"/>
              <a:t>Destruction in France</a:t>
            </a:r>
            <a:endParaRPr lang="en-US" sz="1400" dirty="0"/>
          </a:p>
        </p:txBody>
      </p:sp>
    </p:spTree>
    <p:extLst>
      <p:ext uri="{BB962C8B-B14F-4D97-AF65-F5344CB8AC3E}">
        <p14:creationId xmlns:p14="http://schemas.microsoft.com/office/powerpoint/2010/main" val="2977493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Cost of War</a:t>
            </a:r>
            <a:endParaRPr lang="en-US" dirty="0"/>
          </a:p>
        </p:txBody>
      </p:sp>
      <p:sp>
        <p:nvSpPr>
          <p:cNvPr id="3" name="TextBox 2"/>
          <p:cNvSpPr txBox="1"/>
          <p:nvPr/>
        </p:nvSpPr>
        <p:spPr>
          <a:xfrm>
            <a:off x="436613" y="1539501"/>
            <a:ext cx="8312946" cy="4801315"/>
          </a:xfrm>
          <a:prstGeom prst="rect">
            <a:avLst/>
          </a:prstGeom>
          <a:noFill/>
        </p:spPr>
        <p:txBody>
          <a:bodyPr wrap="square" rtlCol="0">
            <a:spAutoFit/>
          </a:bodyPr>
          <a:lstStyle/>
          <a:p>
            <a:pPr marL="285750" indent="-285750">
              <a:buFont typeface="Wingdings" charset="2"/>
              <a:buChar char="§"/>
            </a:pPr>
            <a:r>
              <a:rPr lang="en-US" dirty="0" smtClean="0"/>
              <a:t>10 to 13 million people died, and around one-third of them were civilians.</a:t>
            </a:r>
          </a:p>
          <a:p>
            <a:pPr marL="285750" indent="-285750">
              <a:buFont typeface="Wingdings" charset="2"/>
              <a:buChar char="§"/>
            </a:pPr>
            <a:r>
              <a:rPr lang="en-US" dirty="0" smtClean="0"/>
              <a:t>France suffered high losses</a:t>
            </a:r>
          </a:p>
          <a:p>
            <a:pPr marL="742950" lvl="1" indent="-285750">
              <a:buFont typeface="Wingdings" charset="2"/>
              <a:buChar char="§"/>
            </a:pPr>
            <a:r>
              <a:rPr lang="en-US" dirty="0" smtClean="0"/>
              <a:t>Older population+ low birth rates = demographic disaster</a:t>
            </a:r>
          </a:p>
          <a:p>
            <a:pPr marL="742950" lvl="1" indent="-285750">
              <a:buFont typeface="Wingdings" charset="2"/>
              <a:buChar char="§"/>
            </a:pPr>
            <a:r>
              <a:rPr lang="en-US" dirty="0" smtClean="0"/>
              <a:t>10% of the adult population was wiped out in the war</a:t>
            </a:r>
          </a:p>
          <a:p>
            <a:pPr marL="742950" lvl="1" indent="-285750">
              <a:buFont typeface="Wingdings" charset="2"/>
              <a:buChar char="§"/>
            </a:pPr>
            <a:r>
              <a:rPr lang="en-US" dirty="0" smtClean="0"/>
              <a:t>For every soldier that died, two or three were wounded, and many were maimed for life. </a:t>
            </a:r>
          </a:p>
          <a:p>
            <a:pPr marL="285750" indent="-285750">
              <a:buFont typeface="Wingdings" charset="2"/>
              <a:buChar char="§"/>
            </a:pPr>
            <a:r>
              <a:rPr lang="en-US" dirty="0" smtClean="0"/>
              <a:t>Loss of manpower and millions of soldiers maimed for life were burdens on the European governments.</a:t>
            </a:r>
          </a:p>
          <a:p>
            <a:pPr marL="742950" lvl="1" indent="-285750">
              <a:buFont typeface="Wingdings" charset="2"/>
              <a:buChar char="§"/>
            </a:pPr>
            <a:r>
              <a:rPr lang="en-US" dirty="0" smtClean="0"/>
              <a:t>The maimed were supported by pensions and menial tasks</a:t>
            </a:r>
          </a:p>
          <a:p>
            <a:pPr marL="742950" lvl="1" indent="-285750">
              <a:buFont typeface="Wingdings" charset="2"/>
              <a:buChar char="§"/>
            </a:pPr>
            <a:r>
              <a:rPr lang="en-US" dirty="0" smtClean="0"/>
              <a:t>Millions of widows and their young children also depended on the government. </a:t>
            </a:r>
          </a:p>
          <a:p>
            <a:pPr marL="285750" indent="-285750">
              <a:buFont typeface="Wingdings" charset="2"/>
              <a:buChar char="§"/>
            </a:pPr>
            <a:r>
              <a:rPr lang="en-US" dirty="0" smtClean="0"/>
              <a:t>Memorials were arranged across Europe, and especially on sites that had seen the worst of the war. </a:t>
            </a:r>
          </a:p>
          <a:p>
            <a:pPr marL="742950" lvl="1" indent="-285750">
              <a:buFont typeface="Wingdings" charset="2"/>
              <a:buChar char="§"/>
            </a:pPr>
            <a:r>
              <a:rPr lang="en-US" dirty="0" smtClean="0"/>
              <a:t>Associations such as the </a:t>
            </a:r>
            <a:r>
              <a:rPr lang="en-US" dirty="0" smtClean="0">
                <a:hlinkClick r:id="rId2"/>
              </a:rPr>
              <a:t>Red Cross</a:t>
            </a:r>
            <a:r>
              <a:rPr lang="en-US" dirty="0" smtClean="0"/>
              <a:t> were extremely beneficial during this period. The Red Cross experienced large growth during the war.</a:t>
            </a:r>
          </a:p>
          <a:p>
            <a:pPr marL="742950" lvl="1" indent="-285750">
              <a:buFont typeface="Wingdings" charset="2"/>
              <a:buChar char="§"/>
            </a:pPr>
            <a:r>
              <a:rPr lang="en-US" dirty="0" smtClean="0"/>
              <a:t>The leaders, faced with such devastation and loss, turned to democracy as the best assurance against future conflict.</a:t>
            </a:r>
          </a:p>
        </p:txBody>
      </p:sp>
    </p:spTree>
    <p:extLst>
      <p:ext uri="{BB962C8B-B14F-4D97-AF65-F5344CB8AC3E}">
        <p14:creationId xmlns:p14="http://schemas.microsoft.com/office/powerpoint/2010/main" val="4039808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32" y="211681"/>
            <a:ext cx="8229600" cy="854343"/>
          </a:xfrm>
        </p:spPr>
        <p:txBody>
          <a:bodyPr/>
          <a:lstStyle/>
          <a:p>
            <a:r>
              <a:rPr lang="en-US" dirty="0" smtClean="0"/>
              <a:t>The Paris Conference</a:t>
            </a:r>
            <a:endParaRPr lang="en-US" dirty="0"/>
          </a:p>
        </p:txBody>
      </p:sp>
      <p:sp>
        <p:nvSpPr>
          <p:cNvPr id="6" name="TextBox 5"/>
          <p:cNvSpPr txBox="1"/>
          <p:nvPr/>
        </p:nvSpPr>
        <p:spPr>
          <a:xfrm>
            <a:off x="869462" y="1502687"/>
            <a:ext cx="7258538" cy="4801314"/>
          </a:xfrm>
          <a:prstGeom prst="rect">
            <a:avLst/>
          </a:prstGeom>
          <a:noFill/>
        </p:spPr>
        <p:txBody>
          <a:bodyPr wrap="square" rtlCol="0">
            <a:spAutoFit/>
          </a:bodyPr>
          <a:lstStyle/>
          <a:p>
            <a:pPr marL="285750" indent="-285750">
              <a:buFont typeface="Wingdings" charset="2"/>
              <a:buChar char="§"/>
            </a:pPr>
            <a:r>
              <a:rPr lang="en-US" sz="1700" dirty="0" smtClean="0"/>
              <a:t>The Allies convened at the Paris Peace Conference.</a:t>
            </a:r>
          </a:p>
          <a:p>
            <a:pPr marL="285750" indent="-285750">
              <a:buFont typeface="Wingdings" charset="2"/>
              <a:buChar char="§"/>
            </a:pPr>
            <a:endParaRPr lang="en-US" sz="1700" dirty="0" smtClean="0"/>
          </a:p>
          <a:p>
            <a:pPr marL="285750" indent="-285750">
              <a:buFont typeface="Wingdings" charset="2"/>
              <a:buChar char="§"/>
            </a:pPr>
            <a:r>
              <a:rPr lang="en-US" sz="1700" dirty="0" smtClean="0"/>
              <a:t>There were 30 nations, but the ones to make the decision were the five big powers: France, the United Kingdom, the United States, Italy, and Japan. </a:t>
            </a:r>
          </a:p>
          <a:p>
            <a:pPr marL="285750" indent="-285750">
              <a:buFont typeface="Wingdings" charset="2"/>
              <a:buChar char="§"/>
            </a:pPr>
            <a:endParaRPr lang="en-US" sz="1700" dirty="0" smtClean="0"/>
          </a:p>
          <a:p>
            <a:pPr marL="285750" indent="-285750">
              <a:buFont typeface="Wingdings" charset="2"/>
              <a:buChar char="§"/>
            </a:pPr>
            <a:r>
              <a:rPr lang="en-US" sz="1700" dirty="0" smtClean="0"/>
              <a:t>Even still, primary authority rested in the Big Four: the United States, France, the United Kingdom and Italy. </a:t>
            </a:r>
          </a:p>
          <a:p>
            <a:pPr marL="285750" indent="-285750">
              <a:buFont typeface="Wingdings" charset="2"/>
              <a:buChar char="§"/>
            </a:pPr>
            <a:endParaRPr lang="en-US" sz="1700" dirty="0" smtClean="0"/>
          </a:p>
          <a:p>
            <a:pPr marL="285750" indent="-285750">
              <a:buFont typeface="Wingdings" charset="2"/>
              <a:buChar char="§"/>
            </a:pPr>
            <a:r>
              <a:rPr lang="en-US" sz="1700" dirty="0" smtClean="0"/>
              <a:t>The people with main authority were George Clemenceau of France, the United Kingdom’s Prime Minister David Lloyd George, Italian Prime Minister Premier Vittorio Orlando, and President Woodrow Wilson of the United States. </a:t>
            </a:r>
          </a:p>
          <a:p>
            <a:pPr marL="285750" indent="-285750">
              <a:buFont typeface="Wingdings" charset="2"/>
              <a:buChar char="§"/>
            </a:pPr>
            <a:endParaRPr lang="en-US" sz="1700" dirty="0" smtClean="0"/>
          </a:p>
          <a:p>
            <a:pPr marL="285750" indent="-285750">
              <a:buFont typeface="Wingdings" charset="2"/>
              <a:buChar char="§"/>
            </a:pPr>
            <a:r>
              <a:rPr lang="en-US" sz="1700" dirty="0" smtClean="0"/>
              <a:t>President </a:t>
            </a:r>
            <a:r>
              <a:rPr lang="en-US" sz="1700" dirty="0" smtClean="0">
                <a:hlinkClick r:id="rId2"/>
              </a:rPr>
              <a:t>Wilson’s </a:t>
            </a:r>
            <a:r>
              <a:rPr lang="en-US" sz="1700" dirty="0">
                <a:hlinkClick r:id="rId2"/>
              </a:rPr>
              <a:t>F</a:t>
            </a:r>
            <a:r>
              <a:rPr lang="en-US" sz="1700" dirty="0" smtClean="0">
                <a:hlinkClick r:id="rId2"/>
              </a:rPr>
              <a:t>ourteen Points </a:t>
            </a:r>
            <a:r>
              <a:rPr lang="en-US" sz="1700" dirty="0" smtClean="0"/>
              <a:t>dealt mainly with territorial adjustments, free trade, disarmament, also including national self-determination, and proposed a League of Nations for the safety of everyone. </a:t>
            </a:r>
          </a:p>
        </p:txBody>
      </p:sp>
    </p:spTree>
    <p:extLst>
      <p:ext uri="{BB962C8B-B14F-4D97-AF65-F5344CB8AC3E}">
        <p14:creationId xmlns:p14="http://schemas.microsoft.com/office/powerpoint/2010/main" val="2105921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9443"/>
            <a:ext cx="8229600" cy="653439"/>
          </a:xfrm>
        </p:spPr>
        <p:txBody>
          <a:bodyPr>
            <a:normAutofit/>
          </a:bodyPr>
          <a:lstStyle/>
          <a:p>
            <a:r>
              <a:rPr lang="en-US" dirty="0" smtClean="0"/>
              <a:t>Treaty with Germany</a:t>
            </a:r>
            <a:endParaRPr lang="en-US" dirty="0"/>
          </a:p>
        </p:txBody>
      </p:sp>
      <p:sp>
        <p:nvSpPr>
          <p:cNvPr id="4" name="TextBox 3"/>
          <p:cNvSpPr txBox="1"/>
          <p:nvPr/>
        </p:nvSpPr>
        <p:spPr>
          <a:xfrm>
            <a:off x="781538" y="1602152"/>
            <a:ext cx="7532077" cy="5078313"/>
          </a:xfrm>
          <a:prstGeom prst="rect">
            <a:avLst/>
          </a:prstGeom>
          <a:noFill/>
        </p:spPr>
        <p:txBody>
          <a:bodyPr wrap="square" rtlCol="0">
            <a:spAutoFit/>
          </a:bodyPr>
          <a:lstStyle/>
          <a:p>
            <a:pPr marL="285750" indent="-285750">
              <a:buFont typeface="Wingdings" charset="2"/>
              <a:buChar char="§"/>
            </a:pPr>
            <a:r>
              <a:rPr lang="en-US" sz="1700" dirty="0" smtClean="0">
                <a:hlinkClick r:id="rId2"/>
              </a:rPr>
              <a:t>The Treaty of Versailles was</a:t>
            </a:r>
            <a:r>
              <a:rPr lang="en-US" sz="1700" dirty="0" smtClean="0"/>
              <a:t> signed by Germany on June 28, 1919.</a:t>
            </a:r>
          </a:p>
          <a:p>
            <a:pPr marL="285750" indent="-285750">
              <a:buFont typeface="Wingdings" charset="2"/>
              <a:buChar char="§"/>
            </a:pPr>
            <a:endParaRPr lang="en-US" sz="1700" dirty="0" smtClean="0"/>
          </a:p>
          <a:p>
            <a:pPr marL="285750" indent="-285750">
              <a:buFont typeface="Wingdings" charset="2"/>
              <a:buChar char="§"/>
            </a:pPr>
            <a:r>
              <a:rPr lang="en-US" sz="1700" dirty="0" smtClean="0"/>
              <a:t> It dictated that Germany was to lose its overseas territories in Africa and the Pacific, and Alsace-Lorraine.</a:t>
            </a:r>
          </a:p>
          <a:p>
            <a:pPr marL="285750" indent="-285750">
              <a:buFont typeface="Wingdings" charset="2"/>
              <a:buChar char="§"/>
            </a:pPr>
            <a:endParaRPr lang="en-US" sz="1700" dirty="0" smtClean="0"/>
          </a:p>
          <a:p>
            <a:pPr marL="285750" indent="-285750">
              <a:buFont typeface="Wingdings" charset="2"/>
              <a:buChar char="§"/>
            </a:pPr>
            <a:r>
              <a:rPr lang="en-US" sz="1700" dirty="0" smtClean="0"/>
              <a:t>Whether Germany would give part of Schleswig to Denmark and part of Silesia to Poland would be decided by Plebiscites.</a:t>
            </a:r>
          </a:p>
          <a:p>
            <a:pPr marL="285750" indent="-285750">
              <a:buFont typeface="Wingdings" charset="2"/>
              <a:buChar char="§"/>
            </a:pPr>
            <a:endParaRPr lang="en-US" sz="1700" dirty="0" smtClean="0"/>
          </a:p>
          <a:p>
            <a:pPr marL="285750" indent="-285750">
              <a:buFont typeface="Wingdings" charset="2"/>
              <a:buChar char="§"/>
            </a:pPr>
            <a:r>
              <a:rPr lang="en-US" sz="1700" dirty="0" smtClean="0"/>
              <a:t>Eastern Prussia was also ceded to Poland, so was the German port city Danzig. </a:t>
            </a:r>
          </a:p>
          <a:p>
            <a:pPr marL="285750" indent="-285750">
              <a:buFont typeface="Wingdings" charset="2"/>
              <a:buChar char="§"/>
            </a:pPr>
            <a:endParaRPr lang="en-US" sz="1700" dirty="0" smtClean="0"/>
          </a:p>
          <a:p>
            <a:pPr marL="285750" indent="-285750">
              <a:buFont typeface="Wingdings" charset="2"/>
              <a:buChar char="§"/>
            </a:pPr>
            <a:r>
              <a:rPr lang="en-US" sz="1700" dirty="0" smtClean="0"/>
              <a:t>Germany was not allowed to have large artillery, submarines, or military air force and more than 100,000 men under arms. </a:t>
            </a:r>
          </a:p>
          <a:p>
            <a:pPr marL="285750" indent="-285750">
              <a:buFont typeface="Wingdings" charset="2"/>
              <a:buChar char="§"/>
            </a:pPr>
            <a:endParaRPr lang="en-US" sz="1700" dirty="0" smtClean="0"/>
          </a:p>
          <a:p>
            <a:pPr marL="285750" indent="-285750">
              <a:buFont typeface="Wingdings" charset="2"/>
              <a:buChar char="§"/>
            </a:pPr>
            <a:r>
              <a:rPr lang="en-US" sz="1700" dirty="0" smtClean="0"/>
              <a:t>The allies had also decided that Germany must pay for civilian damages, and had Germany accept the war guilt clause, which required Germany to accept responsibility for the damages caused by a war that was caused by Germany and its allies. </a:t>
            </a:r>
          </a:p>
          <a:p>
            <a:pPr marL="285750" indent="-285750">
              <a:buFont typeface="Wingdings" charset="2"/>
              <a:buChar char="§"/>
            </a:pPr>
            <a:endParaRPr lang="en-US" dirty="0"/>
          </a:p>
        </p:txBody>
      </p:sp>
    </p:spTree>
    <p:extLst>
      <p:ext uri="{BB962C8B-B14F-4D97-AF65-F5344CB8AC3E}">
        <p14:creationId xmlns:p14="http://schemas.microsoft.com/office/powerpoint/2010/main" val="702587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Other Treaties</a:t>
            </a:r>
            <a:endParaRPr lang="en-US" sz="4000" dirty="0"/>
          </a:p>
        </p:txBody>
      </p:sp>
      <p:sp>
        <p:nvSpPr>
          <p:cNvPr id="3" name="TextBox 2"/>
          <p:cNvSpPr txBox="1"/>
          <p:nvPr/>
        </p:nvSpPr>
        <p:spPr>
          <a:xfrm>
            <a:off x="490973" y="1401600"/>
            <a:ext cx="8264560" cy="5016759"/>
          </a:xfrm>
          <a:prstGeom prst="rect">
            <a:avLst/>
          </a:prstGeom>
          <a:noFill/>
        </p:spPr>
        <p:txBody>
          <a:bodyPr wrap="square" rtlCol="0">
            <a:spAutoFit/>
          </a:bodyPr>
          <a:lstStyle/>
          <a:p>
            <a:pPr marL="285750" indent="-285750">
              <a:buFont typeface="Wingdings" charset="2"/>
              <a:buChar char="§"/>
            </a:pPr>
            <a:r>
              <a:rPr lang="en-US" sz="1600" dirty="0" smtClean="0"/>
              <a:t>In the Treaty of London of 1915, Italy was promised many of the Slavic lands from the Dalmatian coast, but instead, Italy received the Istrian Peninsula  a few islands, but not from the Dalmatian coast. </a:t>
            </a:r>
          </a:p>
          <a:p>
            <a:pPr marL="285750" indent="-285750">
              <a:buFont typeface="Wingdings" charset="2"/>
              <a:buChar char="§"/>
            </a:pPr>
            <a:r>
              <a:rPr lang="en-US" sz="1600" dirty="0" smtClean="0"/>
              <a:t>The Italians were insulted and resentful toward this act. </a:t>
            </a:r>
          </a:p>
          <a:p>
            <a:pPr marL="285750" indent="-285750">
              <a:buFont typeface="Wingdings" charset="2"/>
              <a:buChar char="§"/>
            </a:pPr>
            <a:endParaRPr lang="en-US" sz="1600" dirty="0" smtClean="0"/>
          </a:p>
          <a:p>
            <a:pPr marL="285750" indent="-285750">
              <a:buFont typeface="Wingdings" charset="2"/>
              <a:buChar char="§"/>
            </a:pPr>
            <a:r>
              <a:rPr lang="en-US" sz="1600" dirty="0" smtClean="0"/>
              <a:t>Treaty with Austria:</a:t>
            </a:r>
          </a:p>
          <a:p>
            <a:pPr marL="742950" lvl="1" indent="-285750">
              <a:buFont typeface="Wingdings" charset="2"/>
              <a:buChar char="§"/>
            </a:pPr>
            <a:r>
              <a:rPr lang="en-US" sz="1600" dirty="0" smtClean="0"/>
              <a:t>Similar to the one for Germany, but without the severe consequences awarded to Germany.</a:t>
            </a:r>
          </a:p>
          <a:p>
            <a:pPr marL="285750" indent="-285750">
              <a:buFont typeface="Wingdings" charset="2"/>
              <a:buChar char="§"/>
            </a:pPr>
            <a:r>
              <a:rPr lang="en-US" sz="1600" dirty="0" smtClean="0"/>
              <a:t>Treaty with Bulgaria and Hungary:</a:t>
            </a:r>
          </a:p>
          <a:p>
            <a:pPr marL="742950" lvl="1" indent="-285750">
              <a:buFont typeface="Wingdings" charset="2"/>
              <a:buChar char="§"/>
            </a:pPr>
            <a:r>
              <a:rPr lang="en-US" sz="1600" dirty="0" smtClean="0"/>
              <a:t>Bohemia was given to Czechoslovakia.</a:t>
            </a:r>
          </a:p>
          <a:p>
            <a:pPr marL="742950" lvl="1" indent="-285750">
              <a:buFont typeface="Wingdings" charset="2"/>
              <a:buChar char="§"/>
            </a:pPr>
            <a:r>
              <a:rPr lang="en-US" sz="1600" dirty="0" smtClean="0"/>
              <a:t>Hungary lost three-quarters of its land. </a:t>
            </a:r>
          </a:p>
          <a:p>
            <a:pPr marL="285750" indent="-285750">
              <a:buFont typeface="Wingdings" charset="2"/>
              <a:buChar char="§"/>
            </a:pPr>
            <a:r>
              <a:rPr lang="en-US" sz="1600" dirty="0" smtClean="0"/>
              <a:t>Romania managed to gain the most territories, from Bulgaria, Austria, Hungary, and the Soviet Union.</a:t>
            </a:r>
          </a:p>
          <a:p>
            <a:pPr marL="285750" indent="-285750">
              <a:buFont typeface="Wingdings" charset="2"/>
              <a:buChar char="§"/>
            </a:pPr>
            <a:endParaRPr lang="en-US" sz="1600" dirty="0" smtClean="0"/>
          </a:p>
          <a:p>
            <a:pPr marL="285750" indent="-285750">
              <a:buFont typeface="Wingdings" charset="2"/>
              <a:buChar char="§"/>
            </a:pPr>
            <a:r>
              <a:rPr lang="en-US" sz="1600" dirty="0" smtClean="0"/>
              <a:t>There were many more details that were not immediately discussed, until later, such as the Minorities Protection Treaty.</a:t>
            </a:r>
          </a:p>
          <a:p>
            <a:pPr marL="742950" lvl="1" indent="-285750">
              <a:buFont typeface="Wingdings" charset="2"/>
              <a:buChar char="§"/>
            </a:pPr>
            <a:r>
              <a:rPr lang="en-US" sz="1600" dirty="0" smtClean="0"/>
              <a:t>Promising fair treatment to minorities such as Jews and other ethnic groups.</a:t>
            </a:r>
          </a:p>
          <a:p>
            <a:pPr marL="285750" indent="-285750">
              <a:buFont typeface="Wingdings" charset="2"/>
              <a:buChar char="§"/>
            </a:pPr>
            <a:r>
              <a:rPr lang="en-US" sz="1600" dirty="0" smtClean="0"/>
              <a:t>A problem that occurred, and yet was unknown at the time, was that the colonial subjects were expecting something in return for their contributions in the war. European leaders did not extend self-determination to their colonies. </a:t>
            </a:r>
          </a:p>
        </p:txBody>
      </p:sp>
    </p:spTree>
    <p:extLst>
      <p:ext uri="{BB962C8B-B14F-4D97-AF65-F5344CB8AC3E}">
        <p14:creationId xmlns:p14="http://schemas.microsoft.com/office/powerpoint/2010/main" val="378740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51126" y="0"/>
            <a:ext cx="8229600" cy="606179"/>
          </a:xfrm>
        </p:spPr>
        <p:txBody>
          <a:bodyPr>
            <a:normAutofit fontScale="90000"/>
          </a:bodyPr>
          <a:lstStyle/>
          <a:p>
            <a:r>
              <a:rPr lang="en-US" b="1" spc="50" dirty="0" smtClean="0">
                <a:ln w="13500">
                  <a:solidFill>
                    <a:schemeClr val="accent1">
                      <a:shade val="2500"/>
                      <a:alpha val="6500"/>
                    </a:schemeClr>
                  </a:solidFill>
                  <a:prstDash val="solid"/>
                </a:ln>
                <a:solidFill>
                  <a:srgbClr val="800000">
                    <a:alpha val="95000"/>
                  </a:srgbClr>
                </a:solidFill>
                <a:effectLst>
                  <a:innerShdw blurRad="50900" dist="38500" dir="13500000">
                    <a:srgbClr val="000000">
                      <a:alpha val="60000"/>
                    </a:srgbClr>
                  </a:innerShdw>
                </a:effectLst>
              </a:rPr>
              <a:t>New Boundaries</a:t>
            </a:r>
            <a:endParaRPr lang="en-US" b="1" spc="50" dirty="0">
              <a:ln w="13500">
                <a:solidFill>
                  <a:schemeClr val="accent1">
                    <a:shade val="2500"/>
                    <a:alpha val="6500"/>
                  </a:schemeClr>
                </a:solidFill>
                <a:prstDash val="solid"/>
              </a:ln>
              <a:solidFill>
                <a:srgbClr val="800000">
                  <a:alpha val="95000"/>
                </a:srgbClr>
              </a:solidFill>
              <a:effectLst>
                <a:innerShdw blurRad="50900" dist="38500" dir="13500000">
                  <a:srgbClr val="000000">
                    <a:alpha val="60000"/>
                  </a:srgbClr>
                </a:innerShdw>
              </a:effectLst>
            </a:endParaRPr>
          </a:p>
        </p:txBody>
      </p:sp>
    </p:spTree>
    <p:extLst>
      <p:ext uri="{BB962C8B-B14F-4D97-AF65-F5344CB8AC3E}">
        <p14:creationId xmlns:p14="http://schemas.microsoft.com/office/powerpoint/2010/main" val="3125670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2845" y="1016780"/>
            <a:ext cx="1582615" cy="646331"/>
          </a:xfrm>
          <a:prstGeom prst="rect">
            <a:avLst/>
          </a:prstGeom>
          <a:noFill/>
        </p:spPr>
        <p:txBody>
          <a:bodyPr wrap="square" rtlCol="0">
            <a:spAutoFit/>
          </a:bodyPr>
          <a:lstStyle/>
          <a:p>
            <a:r>
              <a:rPr lang="en-US" dirty="0" smtClean="0">
                <a:solidFill>
                  <a:srgbClr val="800000"/>
                </a:solidFill>
              </a:rPr>
              <a:t>David Lloyd George</a:t>
            </a:r>
            <a:endParaRPr lang="en-US" dirty="0">
              <a:solidFill>
                <a:srgbClr val="800000"/>
              </a:solidFill>
            </a:endParaRPr>
          </a:p>
        </p:txBody>
      </p:sp>
      <p:sp>
        <p:nvSpPr>
          <p:cNvPr id="5" name="TextBox 4"/>
          <p:cNvSpPr txBox="1"/>
          <p:nvPr/>
        </p:nvSpPr>
        <p:spPr>
          <a:xfrm>
            <a:off x="2344616" y="565054"/>
            <a:ext cx="1455615" cy="646331"/>
          </a:xfrm>
          <a:prstGeom prst="rect">
            <a:avLst/>
          </a:prstGeom>
          <a:noFill/>
        </p:spPr>
        <p:txBody>
          <a:bodyPr wrap="square" rtlCol="0">
            <a:spAutoFit/>
          </a:bodyPr>
          <a:lstStyle/>
          <a:p>
            <a:r>
              <a:rPr lang="en-US" dirty="0" smtClean="0">
                <a:solidFill>
                  <a:srgbClr val="800000"/>
                </a:solidFill>
              </a:rPr>
              <a:t>Vittorio Orlando</a:t>
            </a:r>
            <a:endParaRPr lang="en-US" dirty="0">
              <a:solidFill>
                <a:srgbClr val="800000"/>
              </a:solidFill>
            </a:endParaRPr>
          </a:p>
        </p:txBody>
      </p:sp>
      <p:sp>
        <p:nvSpPr>
          <p:cNvPr id="6" name="TextBox 5"/>
          <p:cNvSpPr txBox="1"/>
          <p:nvPr/>
        </p:nvSpPr>
        <p:spPr>
          <a:xfrm>
            <a:off x="4796691" y="565054"/>
            <a:ext cx="1367693" cy="646331"/>
          </a:xfrm>
          <a:prstGeom prst="rect">
            <a:avLst/>
          </a:prstGeom>
          <a:noFill/>
        </p:spPr>
        <p:txBody>
          <a:bodyPr wrap="square" rtlCol="0">
            <a:spAutoFit/>
          </a:bodyPr>
          <a:lstStyle/>
          <a:p>
            <a:r>
              <a:rPr lang="en-US" dirty="0" smtClean="0">
                <a:solidFill>
                  <a:srgbClr val="800000"/>
                </a:solidFill>
              </a:rPr>
              <a:t>George  Clemenceau </a:t>
            </a:r>
            <a:endParaRPr lang="en-US" dirty="0">
              <a:solidFill>
                <a:srgbClr val="800000"/>
              </a:solidFill>
            </a:endParaRPr>
          </a:p>
        </p:txBody>
      </p:sp>
      <p:sp>
        <p:nvSpPr>
          <p:cNvPr id="7" name="TextBox 6"/>
          <p:cNvSpPr txBox="1"/>
          <p:nvPr/>
        </p:nvSpPr>
        <p:spPr>
          <a:xfrm>
            <a:off x="6291382" y="106680"/>
            <a:ext cx="1875693" cy="646331"/>
          </a:xfrm>
          <a:prstGeom prst="rect">
            <a:avLst/>
          </a:prstGeom>
          <a:noFill/>
        </p:spPr>
        <p:txBody>
          <a:bodyPr wrap="square" rtlCol="0">
            <a:spAutoFit/>
          </a:bodyPr>
          <a:lstStyle/>
          <a:p>
            <a:r>
              <a:rPr lang="en-US" dirty="0" smtClean="0">
                <a:solidFill>
                  <a:srgbClr val="800000"/>
                </a:solidFill>
              </a:rPr>
              <a:t>President Woodrow Wilson</a:t>
            </a:r>
            <a:endParaRPr lang="en-US" dirty="0">
              <a:solidFill>
                <a:srgbClr val="800000"/>
              </a:solidFill>
            </a:endParaRPr>
          </a:p>
        </p:txBody>
      </p:sp>
    </p:spTree>
    <p:extLst>
      <p:ext uri="{BB962C8B-B14F-4D97-AF65-F5344CB8AC3E}">
        <p14:creationId xmlns:p14="http://schemas.microsoft.com/office/powerpoint/2010/main" val="123857595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696</TotalTime>
  <Words>1823</Words>
  <Application>Microsoft Office PowerPoint</Application>
  <PresentationFormat>On-screen Show (4:3)</PresentationFormat>
  <Paragraphs>190</Paragraphs>
  <Slides>17</Slides>
  <Notes>0</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Civic</vt:lpstr>
      <vt:lpstr>Office Theme</vt:lpstr>
      <vt:lpstr>The Peace and Post-War Rebuilding</vt:lpstr>
      <vt:lpstr>Effects of WWI</vt:lpstr>
      <vt:lpstr>Psychological and Economical Effects</vt:lpstr>
      <vt:lpstr>The Cost of War</vt:lpstr>
      <vt:lpstr>The Paris Conference</vt:lpstr>
      <vt:lpstr>Treaty with Germany</vt:lpstr>
      <vt:lpstr>Other Treaties</vt:lpstr>
      <vt:lpstr>New Boundaries</vt:lpstr>
      <vt:lpstr>PowerPoint Presentation</vt:lpstr>
      <vt:lpstr>Problems in the Middle East</vt:lpstr>
      <vt:lpstr>Change in Europe’s Position</vt:lpstr>
      <vt:lpstr>Disillusionment</vt:lpstr>
      <vt:lpstr>Economic Underdevelopment</vt:lpstr>
      <vt:lpstr>Ethnic Conflict</vt:lpstr>
      <vt:lpstr>Weimar Republic</vt:lpstr>
      <vt:lpstr>German Inflation</vt:lpstr>
      <vt:lpstr>Established Democracies</vt:lpstr>
    </vt:vector>
  </TitlesOfParts>
  <Company>BAC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Peace and Postwar Rebuilding</dc:title>
  <dc:creator>Sreenivas Reddy</dc:creator>
  <cp:lastModifiedBy>Priyanka Vaddi</cp:lastModifiedBy>
  <cp:revision>39</cp:revision>
  <dcterms:created xsi:type="dcterms:W3CDTF">2013-02-21T06:16:23Z</dcterms:created>
  <dcterms:modified xsi:type="dcterms:W3CDTF">2013-02-21T20:41:40Z</dcterms:modified>
</cp:coreProperties>
</file>